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9" r:id="rId33"/>
    <p:sldId id="286" r:id="rId34"/>
    <p:sldId id="290" r:id="rId35"/>
    <p:sldId id="287" r:id="rId36"/>
    <p:sldId id="291" r:id="rId3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6" pos="2857" userDrawn="1">
          <p15:clr>
            <a:srgbClr val="A4A3A4"/>
          </p15:clr>
        </p15:guide>
        <p15:guide id="10" orient="horz" pos="180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9XrfvmP1vpOIZilCsW45nuPF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799"/>
    <a:srgbClr val="DDEEC7"/>
    <a:srgbClr val="E3DCED"/>
    <a:srgbClr val="D1EFF4"/>
    <a:srgbClr val="FFD7C1"/>
    <a:srgbClr val="EE4639"/>
    <a:srgbClr val="7150A0"/>
    <a:srgbClr val="00B1C2"/>
    <a:srgbClr val="FEC211"/>
    <a:srgbClr val="92C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8"/>
    <p:restoredTop sz="94674"/>
  </p:normalViewPr>
  <p:slideViewPr>
    <p:cSldViewPr snapToGrid="0">
      <p:cViewPr varScale="1">
        <p:scale>
          <a:sx n="129" d="100"/>
          <a:sy n="129" d="100"/>
        </p:scale>
        <p:origin x="1338" y="120"/>
      </p:cViewPr>
      <p:guideLst>
        <p:guide pos="2857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Duración 10:22 minutos.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Explica este concepto según este autor.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DIAGRAMA DE FLUJO DE PROCESOS LOGÍSTICOS INTERNACIONALES DE SCM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0070C0"/>
                </a:solidFill>
              </a:rPr>
              <a:t>En este diagrama de flujo de procesos logísticos se puede observar que los procesos van de izquierda a derecha y de arriba hacia abajo.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0070C0"/>
                </a:solidFill>
              </a:rPr>
              <a:t>También se observan procesos logísticos nacionales sombreados en </a:t>
            </a:r>
            <a:r>
              <a:rPr lang="en-US" sz="1200" b="0">
                <a:solidFill>
                  <a:srgbClr val="558ED5"/>
                </a:solidFill>
              </a:rPr>
              <a:t>celeste y p</a:t>
            </a:r>
            <a:r>
              <a:rPr lang="en-US" sz="1200" b="0">
                <a:solidFill>
                  <a:srgbClr val="0070C0"/>
                </a:solidFill>
              </a:rPr>
              <a:t>rocesos logísticos de compras internacionales, que puede ser de compra de insumos.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0070C0"/>
                </a:solidFill>
              </a:rPr>
              <a:t>Para la producción, la cual está sombreada de rojo (producción no forma parte del proceso logístico de SCM) y procesos logísticos internacionales de exportación sombreados en verde. 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Análisis Pareto</a:t>
            </a:r>
            <a:r>
              <a:rPr lang="en-US" sz="1200">
                <a:solidFill>
                  <a:srgbClr val="0070C0"/>
                </a:solidFill>
              </a:rPr>
              <a:t>.- basado en el principio del mismo nombre; en la que el 20 % de las causas generan el 80 % de resultados.; utilizado para establecer prioridades en la mejora de procesos.</a:t>
            </a:r>
            <a:endParaRPr sz="1200">
              <a:solidFill>
                <a:srgbClr val="0070C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Diagrama de Espina de Pescado</a:t>
            </a:r>
            <a:r>
              <a:rPr lang="en-US" sz="1200">
                <a:solidFill>
                  <a:srgbClr val="0070C0"/>
                </a:solidFill>
              </a:rPr>
              <a:t>.- es una representación gráfica de relaciones causa y efecto entre las variables que intervienen en un proceso. </a:t>
            </a:r>
            <a:endParaRPr sz="1200">
              <a:solidFill>
                <a:srgbClr val="0070C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Histograma.- </a:t>
            </a:r>
            <a:r>
              <a:rPr lang="en-US" sz="1200">
                <a:solidFill>
                  <a:srgbClr val="0070C0"/>
                </a:solidFill>
              </a:rPr>
              <a:t>es un gráfico que representa la distribución de frecuencias de un conjunto de datos; es útil para organizar un gran número de datos para tomar decisiones en base a su tratamiento; también sirve para comparar los resultados de un proceso versus los rendimientos esperados.</a:t>
            </a:r>
            <a:endParaRPr sz="1200">
              <a:solidFill>
                <a:srgbClr val="0070C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Tormenta de Ideas</a:t>
            </a:r>
            <a:r>
              <a:rPr lang="en-US" sz="1200">
                <a:solidFill>
                  <a:srgbClr val="0070C0"/>
                </a:solidFill>
              </a:rPr>
              <a:t>.- llamada “brainstorming”, lluvia de ideas; es una actividad grupal cuyo propósito es generar ideas creativas para la solución de problemas.</a:t>
            </a:r>
            <a:endParaRPr sz="1200">
              <a:solidFill>
                <a:srgbClr val="0070C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Gráficos de Control</a:t>
            </a:r>
            <a:r>
              <a:rPr lang="en-US" sz="1200">
                <a:solidFill>
                  <a:srgbClr val="0070C0"/>
                </a:solidFill>
              </a:rPr>
              <a:t>.- consiste en una gráfica en la que se han establecido límites de control, superior e inferior, registrándose cronológicamente los datos de un proceso;  y se analizan aquellos que están fuera de estos límites.  </a:t>
            </a:r>
            <a:endParaRPr sz="1200">
              <a:solidFill>
                <a:srgbClr val="0070C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0C0"/>
                </a:solidFill>
              </a:rPr>
              <a:t>Benchmarking</a:t>
            </a:r>
            <a:r>
              <a:rPr lang="en-US" sz="1200">
                <a:solidFill>
                  <a:srgbClr val="0070C0"/>
                </a:solidFill>
              </a:rPr>
              <a:t>.- es un proceso de medición y comparación de procesos empresariales versus los procesos de empresas líderes. </a:t>
            </a:r>
            <a:endParaRPr sz="120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26" name="Google Shape;5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Procesos logisticos de una empresa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esta diapositiva se observan todos los procesos normales logísticos de una empresa.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Procesos logisticos de una empresa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esta diapositiva se observan todos los procesos logisticos de una empresa que fueron eliminados marcados con X, donde se puede observar que después de la optimización que se reducen; de esa manera se consigue que la cadena sea más eficiente.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1" name="Google Shape;62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Centrada">
  <p:cSld name="Subtema - 1 Imagen Centrada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DBB1F95-44F6-6F4B-94EA-D1304DB42C0C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908377-04DE-A848-9BE7-7B3441EFDFE2}"/>
              </a:ext>
            </a:extLst>
          </p:cNvPr>
          <p:cNvSpPr txBox="1"/>
          <p:nvPr userDrawn="1"/>
        </p:nvSpPr>
        <p:spPr>
          <a:xfrm>
            <a:off x="876300" y="5343295"/>
            <a:ext cx="2435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LA CADENA DE SUMINISTROS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017BB4-BFB1-6B4A-8058-7CC3E53921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317" userDrawn="1">
          <p15:clr>
            <a:srgbClr val="F26B43"/>
          </p15:clr>
        </p15:guide>
        <p15:guide id="4" pos="431" userDrawn="1">
          <p15:clr>
            <a:srgbClr val="F26B43"/>
          </p15:clr>
        </p15:guide>
        <p15:guide id="5" pos="2767" userDrawn="1">
          <p15:clr>
            <a:srgbClr val="F26B43"/>
          </p15:clr>
        </p15:guide>
        <p15:guide id="6" pos="2993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C523A3-509D-5C41-B66E-DEB814BDD8D1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E8602C-F59F-B64C-B628-A239E04FABA7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LA CADENA DE SUMINISTROS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3A83168-D392-4640-A595-6667977429D3}"/>
              </a:ext>
            </a:extLst>
          </p:cNvPr>
          <p:cNvSpPr/>
          <p:nvPr/>
        </p:nvSpPr>
        <p:spPr>
          <a:xfrm>
            <a:off x="503238" y="3219842"/>
            <a:ext cx="2845526" cy="1085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C42E91"/>
              </a:buClr>
              <a:buSzPct val="100000"/>
              <a:buFont typeface="Arial"/>
              <a:buChar char="•"/>
            </a:pPr>
            <a:r>
              <a:rPr lang="es-ES_tradnl" sz="1200" dirty="0">
                <a:latin typeface="Graphik-Medium" charset="0"/>
                <a:sym typeface="Calibri"/>
              </a:rPr>
              <a:t>Cadena de valor en las empresas</a:t>
            </a:r>
            <a:endParaRPr lang="es-ES_tradnl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C42E91"/>
              </a:buClr>
              <a:buSzPct val="100000"/>
              <a:buFont typeface="Arial"/>
              <a:buChar char="•"/>
            </a:pPr>
            <a:r>
              <a:rPr lang="es-ES_tradnl" sz="1200" dirty="0">
                <a:latin typeface="Graphik-Medium" charset="0"/>
                <a:sym typeface="Calibri"/>
              </a:rPr>
              <a:t>Diseño de procesos de cadena de suministros nacional e internacional </a:t>
            </a:r>
            <a:endParaRPr lang="es-ES_tradnl" sz="1200" dirty="0">
              <a:latin typeface="Graphik-Medium" charset="0"/>
            </a:endParaRPr>
          </a:p>
          <a:p>
            <a:pPr marL="177800" lvl="0" indent="-177800">
              <a:lnSpc>
                <a:spcPct val="120000"/>
              </a:lnSpc>
              <a:buClr>
                <a:srgbClr val="C42E91"/>
              </a:buClr>
              <a:buSzPct val="100000"/>
              <a:buFont typeface="Arial"/>
              <a:buChar char="•"/>
            </a:pPr>
            <a:r>
              <a:rPr lang="es-ES_tradnl" sz="1200" dirty="0">
                <a:latin typeface="Graphik-Medium" charset="0"/>
                <a:sym typeface="Calibri"/>
              </a:rPr>
              <a:t>Mejora de procesos de cadena de suministros</a:t>
            </a:r>
            <a:endParaRPr lang="es-ES_tradnl" sz="1200" dirty="0">
              <a:latin typeface="Graphik-Medium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5DFD6E-6D1F-6C43-BD18-BF2A83FA0B83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C42E91"/>
                </a:solidFill>
                <a:latin typeface="Calibri" charset="0"/>
                <a:ea typeface="Calibri" charset="0"/>
                <a:cs typeface="Calibri" charset="0"/>
              </a:rPr>
              <a:t>TEMA 03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62A301E-457F-7A4C-B3F3-C6163EC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B569A17-991D-FC48-92F8-3E9D36C7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31" y="-9832"/>
            <a:ext cx="5410762" cy="572483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CE0BFC8-3E8E-5142-A765-ADFE436508FE}"/>
              </a:ext>
            </a:extLst>
          </p:cNvPr>
          <p:cNvSpPr/>
          <p:nvPr/>
        </p:nvSpPr>
        <p:spPr>
          <a:xfrm>
            <a:off x="503239" y="2177570"/>
            <a:ext cx="321371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  <a:t>DISEÑO Y MEJORA DE</a:t>
            </a:r>
            <a:b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  <a:t>PROCESOS DE CADENA</a:t>
            </a:r>
            <a:b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  <a:t>DE SUMINISTROS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503238" y="912813"/>
            <a:ext cx="26724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ACTIVIDADES PRIMARIAS</a:t>
            </a:r>
            <a:endParaRPr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BF40AF5-FFD4-764B-8DCC-20D446F194F1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570FEB-FCBA-764A-A0B6-829CAF64424F}"/>
              </a:ext>
            </a:extLst>
          </p:cNvPr>
          <p:cNvGrpSpPr/>
          <p:nvPr/>
        </p:nvGrpSpPr>
        <p:grpSpPr>
          <a:xfrm>
            <a:off x="1150682" y="2002173"/>
            <a:ext cx="6842636" cy="1848394"/>
            <a:chOff x="1221981" y="1942212"/>
            <a:chExt cx="6842636" cy="1848394"/>
          </a:xfrm>
        </p:grpSpPr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6863ECE7-80D6-1244-B8B1-DDB10F3CFC02}"/>
                </a:ext>
              </a:extLst>
            </p:cNvPr>
            <p:cNvSpPr/>
            <p:nvPr/>
          </p:nvSpPr>
          <p:spPr>
            <a:xfrm>
              <a:off x="1948772" y="1942212"/>
              <a:ext cx="6115845" cy="850435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 marL="134938" lvl="1" indent="-1349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EE4639"/>
                </a:buClr>
                <a:buSzPct val="100000"/>
                <a:buFont typeface="Arial" charset="0"/>
                <a:buChar char="•"/>
              </a:pP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Las estrategias para mejorar la visibilidad y dirigirse a los clientes apropiados, como publicidad, promoción y fijación de precios, se incluyen en las actividades primarias de la cadena de valor relacionadas con </a:t>
              </a:r>
              <a:r>
                <a:rPr lang="es-ES_tradnl" sz="1300" i="1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marketing</a:t>
              </a: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 y ventas.</a:t>
              </a:r>
              <a:endPara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sp>
          <p:nvSpPr>
            <p:cNvPr id="13" name="Redondear rectángulo de esquina del mismo lado 12">
              <a:extLst>
                <a:ext uri="{FF2B5EF4-FFF2-40B4-BE49-F238E27FC236}">
                  <a16:creationId xmlns:a16="http://schemas.microsoft.com/office/drawing/2014/main" id="{6EAE8FF0-3519-3244-97A9-84386115073A}"/>
                </a:ext>
              </a:extLst>
            </p:cNvPr>
            <p:cNvSpPr/>
            <p:nvPr/>
          </p:nvSpPr>
          <p:spPr>
            <a:xfrm rot="16200000">
              <a:off x="1542353" y="1622956"/>
              <a:ext cx="850434" cy="1491173"/>
            </a:xfrm>
            <a:prstGeom prst="round2SameRect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F0BB4CB-8D59-AF43-8F1F-E17C9B0CF0AF}"/>
                </a:ext>
              </a:extLst>
            </p:cNvPr>
            <p:cNvSpPr txBox="1"/>
            <p:nvPr/>
          </p:nvSpPr>
          <p:spPr>
            <a:xfrm>
              <a:off x="1221981" y="2194040"/>
              <a:ext cx="1491173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 i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Marketing </a:t>
              </a:r>
              <a:br>
                <a:rPr lang="es-ES_tradnl" sz="1200" b="1" i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_tradnl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 ventas</a:t>
              </a:r>
              <a:endParaRPr lang="es-ES_tradnl" sz="1200" dirty="0"/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1EE719C4-E3FE-DB4C-B5B4-1ADCD9D3FB05}"/>
                </a:ext>
              </a:extLst>
            </p:cNvPr>
            <p:cNvSpPr/>
            <p:nvPr/>
          </p:nvSpPr>
          <p:spPr>
            <a:xfrm>
              <a:off x="1948772" y="2939058"/>
              <a:ext cx="6115845" cy="850435"/>
            </a:xfrm>
            <a:prstGeom prst="roundRect">
              <a:avLst/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 marL="134938" lvl="1" indent="-1349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7150A0"/>
                </a:buClr>
                <a:buSzPct val="100000"/>
                <a:buFont typeface="Arial" charset="0"/>
                <a:buChar char="•"/>
              </a:pP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Todas las actividades relacionadas con servicios complementarios al producto como la instalación, reparación o mantenimiento del mismo.</a:t>
              </a:r>
            </a:p>
          </p:txBody>
        </p:sp>
        <p:sp>
          <p:nvSpPr>
            <p:cNvPr id="16" name="Redondear rectángulo de esquina del mismo lado 15">
              <a:extLst>
                <a:ext uri="{FF2B5EF4-FFF2-40B4-BE49-F238E27FC236}">
                  <a16:creationId xmlns:a16="http://schemas.microsoft.com/office/drawing/2014/main" id="{363F079E-8D62-484F-859D-4A2E06DAF75F}"/>
                </a:ext>
              </a:extLst>
            </p:cNvPr>
            <p:cNvSpPr/>
            <p:nvPr/>
          </p:nvSpPr>
          <p:spPr>
            <a:xfrm rot="16200000">
              <a:off x="1542353" y="2619802"/>
              <a:ext cx="850434" cy="1491173"/>
            </a:xfrm>
            <a:prstGeom prst="round2SameRect">
              <a:avLst/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AC41927-199C-894A-A963-6D20F0FDC73B}"/>
                </a:ext>
              </a:extLst>
            </p:cNvPr>
            <p:cNvSpPr txBox="1"/>
            <p:nvPr/>
          </p:nvSpPr>
          <p:spPr>
            <a:xfrm>
              <a:off x="1221981" y="3264449"/>
              <a:ext cx="1491173" cy="20005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Servicios</a:t>
              </a:r>
              <a:endParaRPr lang="es-ES_tradnl" sz="13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/>
        </p:nvSpPr>
        <p:spPr>
          <a:xfrm>
            <a:off x="503238" y="912813"/>
            <a:ext cx="42566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ACTIVIDADES DE APOYO: </a:t>
            </a:r>
            <a:r>
              <a:rPr lang="es-ES_tradnl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soporte de las primarias</a:t>
            </a:r>
            <a:endParaRPr lang="es-ES_tradnl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912BB09-2ABF-4E49-9017-F9904C253ABF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559036E7-49A3-4745-9F76-44CD4B7DF7F6}"/>
              </a:ext>
            </a:extLst>
          </p:cNvPr>
          <p:cNvSpPr/>
          <p:nvPr/>
        </p:nvSpPr>
        <p:spPr>
          <a:xfrm>
            <a:off x="6702668" y="1597025"/>
            <a:ext cx="1973019" cy="2517775"/>
          </a:xfrm>
          <a:prstGeom prst="roundRect">
            <a:avLst>
              <a:gd name="adj" fmla="val 6597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indent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s-ES_tradnl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ADQUISICIONES</a:t>
            </a:r>
            <a:endParaRPr lang="es-ES_tradnl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indent="-133350" defTabSz="5778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Compra de bienes necesarios para la producción de los productos o servicios.</a:t>
            </a:r>
            <a:endParaRPr lang="es-ES_tradnl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25DC0AA-1F1E-3E4D-B552-FBA0CAC07259}"/>
              </a:ext>
            </a:extLst>
          </p:cNvPr>
          <p:cNvSpPr/>
          <p:nvPr/>
        </p:nvSpPr>
        <p:spPr>
          <a:xfrm>
            <a:off x="6548855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2F2863D-AF85-C44E-826D-6E2D192275F0}"/>
              </a:ext>
            </a:extLst>
          </p:cNvPr>
          <p:cNvSpPr/>
          <p:nvPr/>
        </p:nvSpPr>
        <p:spPr>
          <a:xfrm>
            <a:off x="648509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0" name="Triángulo 19">
            <a:extLst>
              <a:ext uri="{FF2B5EF4-FFF2-40B4-BE49-F238E27FC236}">
                <a16:creationId xmlns:a16="http://schemas.microsoft.com/office/drawing/2014/main" id="{188E257A-20CE-C545-9AEE-97C55ABF057A}"/>
              </a:ext>
            </a:extLst>
          </p:cNvPr>
          <p:cNvSpPr/>
          <p:nvPr/>
        </p:nvSpPr>
        <p:spPr>
          <a:xfrm rot="5400000">
            <a:off x="6668862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0A17DF03-9A57-9245-AB33-7DE56AD3043F}"/>
              </a:ext>
            </a:extLst>
          </p:cNvPr>
          <p:cNvSpPr/>
          <p:nvPr/>
        </p:nvSpPr>
        <p:spPr>
          <a:xfrm>
            <a:off x="4640984" y="1597025"/>
            <a:ext cx="1973019" cy="2517775"/>
          </a:xfrm>
          <a:prstGeom prst="roundRect">
            <a:avLst>
              <a:gd name="adj" fmla="val 6758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indent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s-ES_tradnl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DESARROLLO DE TECNOLOGÍA</a:t>
            </a:r>
            <a:endParaRPr lang="es-ES_tradnl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indent="-133350" defTabSz="5778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Investigación y desarrollo de nuevos productos o mejoras en los productos existentes.</a:t>
            </a:r>
            <a:endParaRPr lang="es-ES_tradnl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023DD83-1C4A-3D41-9798-F19628366B99}"/>
              </a:ext>
            </a:extLst>
          </p:cNvPr>
          <p:cNvSpPr/>
          <p:nvPr/>
        </p:nvSpPr>
        <p:spPr>
          <a:xfrm>
            <a:off x="4491556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7D25B9C-BFB4-3149-8695-8F591813CC88}"/>
              </a:ext>
            </a:extLst>
          </p:cNvPr>
          <p:cNvSpPr/>
          <p:nvPr/>
        </p:nvSpPr>
        <p:spPr>
          <a:xfrm>
            <a:off x="442779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4" name="Triángulo 23">
            <a:extLst>
              <a:ext uri="{FF2B5EF4-FFF2-40B4-BE49-F238E27FC236}">
                <a16:creationId xmlns:a16="http://schemas.microsoft.com/office/drawing/2014/main" id="{CD39BB1E-23E6-6F42-924C-7EA57D4D9B76}"/>
              </a:ext>
            </a:extLst>
          </p:cNvPr>
          <p:cNvSpPr/>
          <p:nvPr/>
        </p:nvSpPr>
        <p:spPr>
          <a:xfrm rot="5400000">
            <a:off x="4611563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E40F8F1F-A488-F548-A825-85D96AAE9780}"/>
              </a:ext>
            </a:extLst>
          </p:cNvPr>
          <p:cNvSpPr/>
          <p:nvPr/>
        </p:nvSpPr>
        <p:spPr>
          <a:xfrm>
            <a:off x="2579301" y="1597025"/>
            <a:ext cx="1973019" cy="2517775"/>
          </a:xfrm>
          <a:prstGeom prst="roundRect">
            <a:avLst>
              <a:gd name="adj" fmla="val 6597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indent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s-ES_tradnl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RECURSOS HUMANOS</a:t>
            </a:r>
            <a:endParaRPr lang="es-ES_tradnl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indent="-133350" defTabSz="5778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Contratación, formación y retención del personal.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A6E796B-D2D1-3E49-881F-379FE9F597AE}"/>
              </a:ext>
            </a:extLst>
          </p:cNvPr>
          <p:cNvSpPr/>
          <p:nvPr/>
        </p:nvSpPr>
        <p:spPr>
          <a:xfrm>
            <a:off x="2419625" y="2669463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288A651-1918-2F42-B79A-4758E941F737}"/>
              </a:ext>
            </a:extLst>
          </p:cNvPr>
          <p:cNvSpPr/>
          <p:nvPr/>
        </p:nvSpPr>
        <p:spPr>
          <a:xfrm>
            <a:off x="235586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8" name="Triángulo 27">
            <a:extLst>
              <a:ext uri="{FF2B5EF4-FFF2-40B4-BE49-F238E27FC236}">
                <a16:creationId xmlns:a16="http://schemas.microsoft.com/office/drawing/2014/main" id="{D38CB907-98ED-634F-9502-18920D7AA461}"/>
              </a:ext>
            </a:extLst>
          </p:cNvPr>
          <p:cNvSpPr/>
          <p:nvPr/>
        </p:nvSpPr>
        <p:spPr>
          <a:xfrm rot="5400000">
            <a:off x="2539633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76013760-F679-9640-8E98-0C5C5895DD7F}"/>
              </a:ext>
            </a:extLst>
          </p:cNvPr>
          <p:cNvSpPr/>
          <p:nvPr/>
        </p:nvSpPr>
        <p:spPr>
          <a:xfrm>
            <a:off x="517617" y="1597025"/>
            <a:ext cx="1973019" cy="2517775"/>
          </a:xfrm>
          <a:prstGeom prst="roundRect">
            <a:avLst>
              <a:gd name="adj" fmla="val 6597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0" indent="0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s-ES_tradnl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INFRAESTRUCTURA</a:t>
            </a:r>
            <a:endParaRPr lang="es-ES_tradnl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6525" indent="-136525" defTabSz="5778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Recursos necesarios para llevar a cabo las actividades de la empresa, como la administración, finanzas y contabilidad.</a:t>
            </a:r>
            <a:endParaRPr lang="es-ES_tradnl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87A879A-EA8D-794F-BB90-867F5F674525}"/>
              </a:ext>
            </a:extLst>
          </p:cNvPr>
          <p:cNvSpPr/>
          <p:nvPr/>
        </p:nvSpPr>
        <p:spPr>
          <a:xfrm>
            <a:off x="365364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E2878C-E698-EF43-8FB2-F83803D643AA}"/>
              </a:ext>
            </a:extLst>
          </p:cNvPr>
          <p:cNvSpPr/>
          <p:nvPr/>
        </p:nvSpPr>
        <p:spPr>
          <a:xfrm>
            <a:off x="301599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2" name="Triángulo 31">
            <a:extLst>
              <a:ext uri="{FF2B5EF4-FFF2-40B4-BE49-F238E27FC236}">
                <a16:creationId xmlns:a16="http://schemas.microsoft.com/office/drawing/2014/main" id="{54534A19-594A-B642-A4B9-537F38B84332}"/>
              </a:ext>
            </a:extLst>
          </p:cNvPr>
          <p:cNvSpPr/>
          <p:nvPr/>
        </p:nvSpPr>
        <p:spPr>
          <a:xfrm rot="5400000">
            <a:off x="485372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/>
        </p:nvSpPr>
        <p:spPr>
          <a:xfrm>
            <a:off x="503238" y="917496"/>
            <a:ext cx="3889376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CÓMO CREAR UNA VENTAJA COMPETITIVA</a:t>
            </a:r>
            <a:endParaRPr lang="es-ES_tradnl" dirty="0">
              <a:solidFill>
                <a:schemeClr val="tx1"/>
              </a:solidFill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Analizar la cadena de valor permite entender mejor cómo la empresa crea una ventaja competitiva y se enfrenta al mercado y sus competidores.</a:t>
            </a:r>
            <a:endParaRPr lang="es-ES_tradnl" dirty="0">
              <a:solidFill>
                <a:schemeClr val="tx1"/>
              </a:solidFill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¿Cómo crean valor las siguientes compañías?</a:t>
            </a: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69" y="2791226"/>
            <a:ext cx="1543817" cy="79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9213" y="3072784"/>
            <a:ext cx="2019329" cy="17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9147" y="1263933"/>
            <a:ext cx="2239459" cy="144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757" y="4007352"/>
            <a:ext cx="1020866" cy="78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1372" y="4039717"/>
            <a:ext cx="696575" cy="84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2891" y="2970359"/>
            <a:ext cx="1318506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98880" y="4039717"/>
            <a:ext cx="1086334" cy="822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8AF9D7F-4503-8F43-A191-4FCC61773D3E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D50BDD-8E45-D541-8054-71664DB66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5119" y="2713895"/>
            <a:ext cx="1129080" cy="1124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E749CD5-085B-5948-8A29-BECF706E1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17" y="866714"/>
            <a:ext cx="7611366" cy="38221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0B2A3D-D8B3-4A44-BD08-B1AFDFEF517D}"/>
              </a:ext>
            </a:extLst>
          </p:cNvPr>
          <p:cNvSpPr txBox="1"/>
          <p:nvPr/>
        </p:nvSpPr>
        <p:spPr>
          <a:xfrm>
            <a:off x="1499337" y="4371232"/>
            <a:ext cx="600149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Calibri" charset="0"/>
                <a:cs typeface="Calibri" charset="0"/>
                <a:sym typeface="Calibri"/>
              </a:rPr>
              <a:t>“QUÉ ES LA CADENA DE VALOR DE MICHAEL PORTER”</a:t>
            </a:r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77800" lvl="0" indent="44450">
              <a:buFont typeface="Arial"/>
              <a:buNone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www.youtube.com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watch?v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=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  <a:sym typeface="Calibri"/>
              </a:rPr>
              <a:t>LXhj_hUdeFc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Calibri" charset="0"/>
              <a:cs typeface="Calibri" charset="0"/>
              <a:sym typeface="Calibri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8FE777A-3FE0-2F46-BBEE-B8A1D01E994F}"/>
              </a:ext>
            </a:extLst>
          </p:cNvPr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Agrupar 7">
            <a:extLst>
              <a:ext uri="{FF2B5EF4-FFF2-40B4-BE49-F238E27FC236}">
                <a16:creationId xmlns:a16="http://schemas.microsoft.com/office/drawing/2014/main" id="{16E8F029-0628-E24A-A00C-3854CA413320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808EA16-85D0-D049-B245-EA0FA4A5C5B4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6D4CA57-A6BD-B841-8605-0B112F699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08D8A1CA-8A81-7B48-A096-E630F9F7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4658654"/>
            <a:ext cx="185286" cy="177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20D121-6D0A-044A-9361-373E0696F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8" b="14690"/>
          <a:stretch/>
        </p:blipFill>
        <p:spPr>
          <a:xfrm>
            <a:off x="1644203" y="1142624"/>
            <a:ext cx="5856625" cy="2783333"/>
          </a:xfrm>
          <a:prstGeom prst="round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6F5450-7FF7-A34E-B7B6-9A0F2D49B878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CB30E-494E-2743-BB0A-74BC362B948E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DISEÑO DE PROCESOS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CADENA DE SUMINISTROS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C32874-8BA1-7147-B5F4-5ED2F919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/>
        </p:nvSpPr>
        <p:spPr>
          <a:xfrm>
            <a:off x="511342" y="925339"/>
            <a:ext cx="3881272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PROCESOS?</a:t>
            </a: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635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proceso de la empresa consiste en un grupo de tareas lógicamente relacionadas que emplean los recursos de la organización para dar resultados definidos en apoyo a los objetivos de la organización.</a:t>
            </a:r>
            <a:endParaRPr lang="es-ES_tradnl" dirty="0"/>
          </a:p>
          <a:p>
            <a:pPr marL="174625" marR="0" lvl="0" indent="-619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635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se puede definir como un conjunto de tareas lógicamente relacionadas que existen para conseguir un resultado bien definido dentro del negocio; por lo tanto, toman una entrada y le agregan valor para producir una salida.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B4A4EC-C334-0D44-9BA1-F91CD05A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6BCF71E-3357-8244-B8F9-FEAA5FFED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613846F4-552F-7841-BA76-5A7E626CB13E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B451EB-C7D8-3843-A5C0-1E8DFE9A7B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912812"/>
            <a:ext cx="4392613" cy="432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5FE26A-351E-4B47-8FB0-44511B8D7641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333;p23">
            <a:extLst>
              <a:ext uri="{FF2B5EF4-FFF2-40B4-BE49-F238E27FC236}">
                <a16:creationId xmlns:a16="http://schemas.microsoft.com/office/drawing/2014/main" id="{2318F528-8165-8C4F-B01D-F9962BDCB582}"/>
              </a:ext>
            </a:extLst>
          </p:cNvPr>
          <p:cNvSpPr/>
          <p:nvPr/>
        </p:nvSpPr>
        <p:spPr>
          <a:xfrm>
            <a:off x="2216086" y="1394072"/>
            <a:ext cx="4711828" cy="501005"/>
          </a:xfrm>
          <a:prstGeom prst="roundRect">
            <a:avLst>
              <a:gd name="adj" fmla="val 18326"/>
            </a:avLst>
          </a:prstGeom>
          <a:solidFill>
            <a:srgbClr val="00B1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PROCESOS LOGÍSTICOS Y CADENA DE VALOR</a:t>
            </a:r>
            <a:endParaRPr lang="en-US" sz="1300" dirty="0"/>
          </a:p>
        </p:txBody>
      </p:sp>
      <p:sp>
        <p:nvSpPr>
          <p:cNvPr id="9" name="Google Shape;335;p23">
            <a:extLst>
              <a:ext uri="{FF2B5EF4-FFF2-40B4-BE49-F238E27FC236}">
                <a16:creationId xmlns:a16="http://schemas.microsoft.com/office/drawing/2014/main" id="{79504CD5-9B1D-624C-BC0A-682CF9A9A521}"/>
              </a:ext>
            </a:extLst>
          </p:cNvPr>
          <p:cNvSpPr/>
          <p:nvPr/>
        </p:nvSpPr>
        <p:spPr>
          <a:xfrm>
            <a:off x="2216086" y="1968622"/>
            <a:ext cx="4711828" cy="2858210"/>
          </a:xfrm>
          <a:prstGeom prst="roundRect">
            <a:avLst>
              <a:gd name="adj" fmla="val 2573"/>
            </a:avLst>
          </a:prstGeom>
          <a:solidFill>
            <a:srgbClr val="D1EFF4"/>
          </a:solidFill>
          <a:ln>
            <a:noFill/>
          </a:ln>
        </p:spPr>
        <p:txBody>
          <a:bodyPr spcFirstLastPara="1" wrap="square" lIns="108000" tIns="108000" rIns="108000" bIns="45700" anchor="t" anchorCtr="0">
            <a:noAutofit/>
          </a:bodyPr>
          <a:lstStyle/>
          <a:p>
            <a:pPr marL="222250" lvl="1" indent="-134938">
              <a:spcAft>
                <a:spcPts val="600"/>
              </a:spcAft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Los procesos dentro de la cadena de suministros conforman una cadena de valor.</a:t>
            </a:r>
          </a:p>
          <a:p>
            <a:pPr marL="222250" lvl="1" indent="-134938">
              <a:spcAft>
                <a:spcPts val="600"/>
              </a:spcAft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Dentro de esta cadena, las actividades no son independientes, sino son </a:t>
            </a:r>
            <a:r>
              <a:rPr lang="es-ES_tradnl" sz="1300" b="1" dirty="0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actividades interdependientes</a:t>
            </a: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. </a:t>
            </a:r>
          </a:p>
          <a:p>
            <a:pPr marL="222250" lvl="1" indent="-134938">
              <a:spcAft>
                <a:spcPts val="600"/>
              </a:spcAft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Las actividades de valor están relacionadas por eslabones dentro de la cadena de valor.</a:t>
            </a:r>
          </a:p>
          <a:p>
            <a:pPr marL="222250" lvl="1" indent="-134938">
              <a:spcAft>
                <a:spcPts val="600"/>
              </a:spcAft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Estos procesos deben estar </a:t>
            </a:r>
            <a:r>
              <a:rPr lang="es-ES_tradnl" sz="1300" b="1" dirty="0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integrados</a:t>
            </a: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 mediante un sistema común, esta es la condición para que exista una cadena de suministro.</a:t>
            </a:r>
          </a:p>
          <a:p>
            <a:pPr marL="222250" lvl="1" indent="-134938">
              <a:spcAft>
                <a:spcPts val="600"/>
              </a:spcAft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La herramienta que ha logrado integrarlos es la tecnología de la información </a:t>
            </a:r>
            <a:r>
              <a:rPr lang="es-ES_tradnl" sz="1300" b="1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ERP</a:t>
            </a: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 </a:t>
            </a:r>
            <a:r>
              <a:rPr lang="es-ES_tradnl" sz="1300" b="1" dirty="0" err="1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enterprise</a:t>
            </a:r>
            <a:r>
              <a:rPr lang="es-ES_tradnl" sz="1300" b="1" dirty="0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 </a:t>
            </a:r>
            <a:r>
              <a:rPr lang="es-ES_tradnl" sz="1300" b="1" dirty="0" err="1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resource</a:t>
            </a:r>
            <a:r>
              <a:rPr lang="es-ES_tradnl" sz="1300" b="1" dirty="0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 </a:t>
            </a:r>
            <a:r>
              <a:rPr lang="es-ES_tradnl" sz="1300" b="1" dirty="0" err="1">
                <a:solidFill>
                  <a:srgbClr val="7150A0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planning</a:t>
            </a:r>
            <a:r>
              <a: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  <a:sym typeface="Calibri"/>
              </a:rPr>
              <a:t>.   </a:t>
            </a:r>
            <a:endParaRPr lang="es-ES_tradnl" sz="1300" dirty="0">
              <a:latin typeface="Calibri" panose="020F0502020204030204" pitchFamily="34" charset="0"/>
              <a:ea typeface="+mj-lt"/>
              <a:cs typeface="Calibri" panose="020F0502020204030204" pitchFamily="34" charset="0"/>
            </a:endParaRPr>
          </a:p>
          <a:p>
            <a:pPr marL="222250" indent="-134938">
              <a:buClr>
                <a:srgbClr val="00B1C2"/>
              </a:buClr>
              <a:buSzPct val="100000"/>
              <a:buFont typeface="Arial" panose="020B0604020202020204" pitchFamily="34" charset="0"/>
              <a:buChar char="•"/>
            </a:pPr>
            <a:endParaRPr lang="es-ES_tradnl" dirty="0">
              <a:latin typeface="Calibri" panose="020F0502020204030204" pitchFamily="34" charset="0"/>
              <a:ea typeface="+mj-lt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A655641-5941-8345-BCB3-4280663D6D36}"/>
              </a:ext>
            </a:extLst>
          </p:cNvPr>
          <p:cNvGrpSpPr/>
          <p:nvPr/>
        </p:nvGrpSpPr>
        <p:grpSpPr>
          <a:xfrm>
            <a:off x="2000320" y="1442701"/>
            <a:ext cx="459474" cy="403823"/>
            <a:chOff x="5892512" y="2805541"/>
            <a:chExt cx="459474" cy="40382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7D6820F-9901-4046-BDAB-890406F7549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0B8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C739744-E1D5-5747-AF92-D098D1648243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9644E64D-4C78-7B47-B441-970BF17872D7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/>
        </p:nvSpPr>
        <p:spPr>
          <a:xfrm>
            <a:off x="511341" y="925339"/>
            <a:ext cx="4060659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LOGÍSTICOS</a:t>
            </a: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6351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procesos logísticos permiten suministrar los materiales y productos del proveedor a la empresa y de la empresa a los clientes, en la fecha y lugar solicitado, con la calidad correcta y a un costo competitivo.</a:t>
            </a:r>
            <a:endParaRPr lang="es-ES_tradnl" dirty="0"/>
          </a:p>
          <a:p>
            <a:pPr marL="174625" marR="0" lvl="0" indent="-6191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6351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secuencia lógica de los procesos es la siguiente: </a:t>
            </a:r>
            <a:endParaRPr lang="es-ES_tradnl" dirty="0"/>
          </a:p>
          <a:p>
            <a:pPr marL="177800" marR="0" lvl="1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ES_tradnl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Demanda, inventarios, compras, transporte del proveedor, almacén de materiales, almacén de producto terminado, distribución, satisfacción del cliente interno o final. </a:t>
            </a:r>
            <a:endParaRPr lang="es-ES_tradnl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933671-D00D-8D4A-A4AB-3F3357DCF038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8EBCC5-02B8-7C41-AB23-6A245F12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50" y="845218"/>
            <a:ext cx="4208792" cy="4208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/>
        </p:nvSpPr>
        <p:spPr>
          <a:xfrm>
            <a:off x="511341" y="925339"/>
            <a:ext cx="816434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LOGÍSTICOS</a:t>
            </a: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procesos logísticos se diseñan en diagramas de bloque que van de izquierda a derecha de arriba hacia abajo siguiendo una secuencia lógica, encadenada y ordenada uno después de otro.</a:t>
            </a:r>
            <a:endParaRPr lang="es-ES_tradnl" sz="1600" dirty="0"/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* Producción y elaboración no forman parte de un proceso logístico. </a:t>
            </a:r>
            <a:endParaRPr lang="es-ES_tradnl" sz="1600" dirty="0">
              <a:solidFill>
                <a:srgbClr val="EE4639"/>
              </a:solidFill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B75C0456-DB70-554A-A41C-9BC92CBA5D0B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DAF827B-6D35-D545-AE8B-FC1E94A6F192}"/>
              </a:ext>
            </a:extLst>
          </p:cNvPr>
          <p:cNvGrpSpPr/>
          <p:nvPr/>
        </p:nvGrpSpPr>
        <p:grpSpPr>
          <a:xfrm>
            <a:off x="810716" y="2627141"/>
            <a:ext cx="7495076" cy="735748"/>
            <a:chOff x="1121925" y="2489626"/>
            <a:chExt cx="7495076" cy="735748"/>
          </a:xfrm>
        </p:grpSpPr>
        <p:sp>
          <p:nvSpPr>
            <p:cNvPr id="24" name="28 Flecha derecha">
              <a:extLst>
                <a:ext uri="{FF2B5EF4-FFF2-40B4-BE49-F238E27FC236}">
                  <a16:creationId xmlns:a16="http://schemas.microsoft.com/office/drawing/2014/main" id="{4486D62F-9F04-0643-944A-9422A0DB047E}"/>
                </a:ext>
              </a:extLst>
            </p:cNvPr>
            <p:cNvSpPr/>
            <p:nvPr/>
          </p:nvSpPr>
          <p:spPr>
            <a:xfrm>
              <a:off x="2755505" y="2687331"/>
              <a:ext cx="263153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25" name="Rectángulo redondeado 24">
              <a:extLst>
                <a:ext uri="{FF2B5EF4-FFF2-40B4-BE49-F238E27FC236}">
                  <a16:creationId xmlns:a16="http://schemas.microsoft.com/office/drawing/2014/main" id="{60B34D8D-13CD-8F4B-BF28-81FAC5A20218}"/>
                </a:ext>
              </a:extLst>
            </p:cNvPr>
            <p:cNvSpPr/>
            <p:nvPr/>
          </p:nvSpPr>
          <p:spPr>
            <a:xfrm>
              <a:off x="1121925" y="2489626"/>
              <a:ext cx="1521495" cy="735748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_tradnl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Pronóstico de ventas/ demanda</a:t>
              </a:r>
              <a:endParaRPr lang="es-ES_tradnl" dirty="0"/>
            </a:p>
          </p:txBody>
        </p:sp>
        <p:sp>
          <p:nvSpPr>
            <p:cNvPr id="41" name="Rectángulo redondeado 40">
              <a:extLst>
                <a:ext uri="{FF2B5EF4-FFF2-40B4-BE49-F238E27FC236}">
                  <a16:creationId xmlns:a16="http://schemas.microsoft.com/office/drawing/2014/main" id="{CADCE5D7-0930-9E41-805A-FC6FF971FED1}"/>
                </a:ext>
              </a:extLst>
            </p:cNvPr>
            <p:cNvSpPr/>
            <p:nvPr/>
          </p:nvSpPr>
          <p:spPr>
            <a:xfrm>
              <a:off x="3115617" y="2489626"/>
              <a:ext cx="1521495" cy="735748"/>
            </a:xfrm>
            <a:prstGeom prst="roundRect">
              <a:avLst>
                <a:gd name="adj" fmla="val 16033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_tradnl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Inventarios</a:t>
              </a:r>
              <a:endParaRPr lang="es-ES_tradnl" dirty="0"/>
            </a:p>
          </p:txBody>
        </p:sp>
        <p:sp>
          <p:nvSpPr>
            <p:cNvPr id="42" name="28 Flecha derecha">
              <a:extLst>
                <a:ext uri="{FF2B5EF4-FFF2-40B4-BE49-F238E27FC236}">
                  <a16:creationId xmlns:a16="http://schemas.microsoft.com/office/drawing/2014/main" id="{B25462B5-3924-0E4E-8EF5-359491BBCACA}"/>
                </a:ext>
              </a:extLst>
            </p:cNvPr>
            <p:cNvSpPr/>
            <p:nvPr/>
          </p:nvSpPr>
          <p:spPr>
            <a:xfrm>
              <a:off x="4734207" y="2687331"/>
              <a:ext cx="263153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43" name="Rectángulo redondeado 42">
              <a:extLst>
                <a:ext uri="{FF2B5EF4-FFF2-40B4-BE49-F238E27FC236}">
                  <a16:creationId xmlns:a16="http://schemas.microsoft.com/office/drawing/2014/main" id="{C053369F-D726-624D-BBBA-1E956A162C37}"/>
                </a:ext>
              </a:extLst>
            </p:cNvPr>
            <p:cNvSpPr/>
            <p:nvPr/>
          </p:nvSpPr>
          <p:spPr>
            <a:xfrm>
              <a:off x="5094319" y="2489626"/>
              <a:ext cx="1521495" cy="735748"/>
            </a:xfrm>
            <a:prstGeom prst="roundRect">
              <a:avLst>
                <a:gd name="adj" fmla="val 16033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_tradnl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Compras </a:t>
              </a:r>
              <a:endParaRPr lang="es-ES_tradnl" dirty="0"/>
            </a:p>
          </p:txBody>
        </p:sp>
        <p:sp>
          <p:nvSpPr>
            <p:cNvPr id="44" name="28 Flecha derecha">
              <a:extLst>
                <a:ext uri="{FF2B5EF4-FFF2-40B4-BE49-F238E27FC236}">
                  <a16:creationId xmlns:a16="http://schemas.microsoft.com/office/drawing/2014/main" id="{A317102E-2546-5144-9EB9-94E7DDA72CCA}"/>
                </a:ext>
              </a:extLst>
            </p:cNvPr>
            <p:cNvSpPr/>
            <p:nvPr/>
          </p:nvSpPr>
          <p:spPr>
            <a:xfrm>
              <a:off x="6735394" y="2687331"/>
              <a:ext cx="263153" cy="340338"/>
            </a:xfrm>
            <a:prstGeom prst="rightArrow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PE" sz="1600" dirty="0">
                <a:latin typeface="Calibri" panose="020F0502020204030204" pitchFamily="34" charset="0"/>
              </a:endParaRPr>
            </a:p>
          </p:txBody>
        </p:sp>
        <p:sp>
          <p:nvSpPr>
            <p:cNvPr id="45" name="Rectángulo redondeado 44">
              <a:extLst>
                <a:ext uri="{FF2B5EF4-FFF2-40B4-BE49-F238E27FC236}">
                  <a16:creationId xmlns:a16="http://schemas.microsoft.com/office/drawing/2014/main" id="{A96B5919-C40B-D74F-B608-FA891EC1AB20}"/>
                </a:ext>
              </a:extLst>
            </p:cNvPr>
            <p:cNvSpPr/>
            <p:nvPr/>
          </p:nvSpPr>
          <p:spPr>
            <a:xfrm>
              <a:off x="7095506" y="2489626"/>
              <a:ext cx="1521495" cy="735748"/>
            </a:xfrm>
            <a:prstGeom prst="roundRect">
              <a:avLst>
                <a:gd name="adj" fmla="val 16033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_tradnl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s-ES_tradnl" dirty="0"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CA1386F7-85C6-9047-BBF2-806410E44F6F}"/>
              </a:ext>
            </a:extLst>
          </p:cNvPr>
          <p:cNvSpPr/>
          <p:nvPr/>
        </p:nvSpPr>
        <p:spPr>
          <a:xfrm>
            <a:off x="3860373" y="3696263"/>
            <a:ext cx="1423253" cy="1423253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_tradnl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 / Elaboración</a:t>
            </a:r>
            <a:endParaRPr lang="es-ES_trad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/>
        </p:nvSpPr>
        <p:spPr>
          <a:xfrm>
            <a:off x="511341" y="918251"/>
            <a:ext cx="75908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FLUJO DE PROCESOS LOGÍSTICOS INTERNACIONALES Y NACIONALES DE SCM </a:t>
            </a:r>
            <a:endParaRPr sz="1500" dirty="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982F577C-8BD2-A843-A5BE-2B49BC33A9FF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398F8AC-2FA5-184B-BD0F-4554EF0F0036}"/>
              </a:ext>
            </a:extLst>
          </p:cNvPr>
          <p:cNvGrpSpPr/>
          <p:nvPr/>
        </p:nvGrpSpPr>
        <p:grpSpPr>
          <a:xfrm>
            <a:off x="648947" y="1464293"/>
            <a:ext cx="7846105" cy="3636346"/>
            <a:chOff x="503238" y="1539244"/>
            <a:chExt cx="7846105" cy="3636346"/>
          </a:xfrm>
        </p:grpSpPr>
        <p:cxnSp>
          <p:nvCxnSpPr>
            <p:cNvPr id="64" name="Google Shape;276;p18">
              <a:extLst>
                <a:ext uri="{FF2B5EF4-FFF2-40B4-BE49-F238E27FC236}">
                  <a16:creationId xmlns:a16="http://schemas.microsoft.com/office/drawing/2014/main" id="{84C579F9-2F9B-0F49-8CF1-9635B364961D}"/>
                </a:ext>
              </a:extLst>
            </p:cNvPr>
            <p:cNvCxnSpPr>
              <a:cxnSpLocks/>
            </p:cNvCxnSpPr>
            <p:nvPr/>
          </p:nvCxnSpPr>
          <p:spPr>
            <a:xfrm>
              <a:off x="1439056" y="4807716"/>
              <a:ext cx="944380" cy="0"/>
            </a:xfrm>
            <a:prstGeom prst="straightConnector1">
              <a:avLst/>
            </a:prstGeom>
            <a:noFill/>
            <a:ln w="28575" cap="flat" cmpd="sng">
              <a:solidFill>
                <a:srgbClr val="8087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276;p18">
              <a:extLst>
                <a:ext uri="{FF2B5EF4-FFF2-40B4-BE49-F238E27FC236}">
                  <a16:creationId xmlns:a16="http://schemas.microsoft.com/office/drawing/2014/main" id="{08479565-585C-834B-9D3E-9BC27390ED47}"/>
                </a:ext>
              </a:extLst>
            </p:cNvPr>
            <p:cNvCxnSpPr/>
            <p:nvPr/>
          </p:nvCxnSpPr>
          <p:spPr>
            <a:xfrm>
              <a:off x="850516" y="3833354"/>
              <a:ext cx="6489421" cy="0"/>
            </a:xfrm>
            <a:prstGeom prst="straightConnector1">
              <a:avLst/>
            </a:prstGeom>
            <a:noFill/>
            <a:ln w="28575" cap="flat" cmpd="sng">
              <a:solidFill>
                <a:srgbClr val="8087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276;p18">
              <a:extLst>
                <a:ext uri="{FF2B5EF4-FFF2-40B4-BE49-F238E27FC236}">
                  <a16:creationId xmlns:a16="http://schemas.microsoft.com/office/drawing/2014/main" id="{3544901B-E573-F746-BD23-8C814F1AE1A9}"/>
                </a:ext>
              </a:extLst>
            </p:cNvPr>
            <p:cNvCxnSpPr/>
            <p:nvPr/>
          </p:nvCxnSpPr>
          <p:spPr>
            <a:xfrm>
              <a:off x="850516" y="2858993"/>
              <a:ext cx="6489421" cy="0"/>
            </a:xfrm>
            <a:prstGeom prst="straightConnector1">
              <a:avLst/>
            </a:prstGeom>
            <a:noFill/>
            <a:ln w="28575" cap="flat" cmpd="sng">
              <a:solidFill>
                <a:srgbClr val="8087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18"/>
            <p:cNvCxnSpPr/>
            <p:nvPr/>
          </p:nvCxnSpPr>
          <p:spPr>
            <a:xfrm>
              <a:off x="850516" y="1907118"/>
              <a:ext cx="6489421" cy="0"/>
            </a:xfrm>
            <a:prstGeom prst="straightConnector1">
              <a:avLst/>
            </a:prstGeom>
            <a:noFill/>
            <a:ln w="28575" cap="flat" cmpd="sng">
              <a:solidFill>
                <a:srgbClr val="8087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" name="Rectángulo redondeado 44">
              <a:extLst>
                <a:ext uri="{FF2B5EF4-FFF2-40B4-BE49-F238E27FC236}">
                  <a16:creationId xmlns:a16="http://schemas.microsoft.com/office/drawing/2014/main" id="{CB22EA17-3B5F-D14D-B51E-73A4E41E1AA1}"/>
                </a:ext>
              </a:extLst>
            </p:cNvPr>
            <p:cNvSpPr/>
            <p:nvPr/>
          </p:nvSpPr>
          <p:spPr>
            <a:xfrm>
              <a:off x="503238" y="1539244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DEMANDA</a:t>
              </a:r>
            </a:p>
          </p:txBody>
        </p:sp>
        <p:sp>
          <p:nvSpPr>
            <p:cNvPr id="46" name="Rectángulo redondeado 45">
              <a:extLst>
                <a:ext uri="{FF2B5EF4-FFF2-40B4-BE49-F238E27FC236}">
                  <a16:creationId xmlns:a16="http://schemas.microsoft.com/office/drawing/2014/main" id="{7FBBCA30-E7F9-3340-8FD0-066EDCAACA17}"/>
                </a:ext>
              </a:extLst>
            </p:cNvPr>
            <p:cNvSpPr/>
            <p:nvPr/>
          </p:nvSpPr>
          <p:spPr>
            <a:xfrm>
              <a:off x="2122176" y="1539244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INVENTARIOS</a:t>
              </a:r>
            </a:p>
          </p:txBody>
        </p:sp>
        <p:sp>
          <p:nvSpPr>
            <p:cNvPr id="47" name="Rectángulo redondeado 46">
              <a:extLst>
                <a:ext uri="{FF2B5EF4-FFF2-40B4-BE49-F238E27FC236}">
                  <a16:creationId xmlns:a16="http://schemas.microsoft.com/office/drawing/2014/main" id="{63096A7E-165B-1745-A72C-EA19CAE633B6}"/>
                </a:ext>
              </a:extLst>
            </p:cNvPr>
            <p:cNvSpPr/>
            <p:nvPr/>
          </p:nvSpPr>
          <p:spPr>
            <a:xfrm>
              <a:off x="3763599" y="1539244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COMPRAS INTERNACIONALES</a:t>
              </a:r>
            </a:p>
          </p:txBody>
        </p:sp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29E73B9D-532B-C241-B2B1-18DA07720384}"/>
                </a:ext>
              </a:extLst>
            </p:cNvPr>
            <p:cNvSpPr/>
            <p:nvPr/>
          </p:nvSpPr>
          <p:spPr>
            <a:xfrm>
              <a:off x="5397527" y="1539244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ADUANAS EXTRANJERO</a:t>
              </a:r>
            </a:p>
          </p:txBody>
        </p:sp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3C926BCC-0D52-4841-AF07-397AC8D05FE2}"/>
                </a:ext>
              </a:extLst>
            </p:cNvPr>
            <p:cNvSpPr/>
            <p:nvPr/>
          </p:nvSpPr>
          <p:spPr>
            <a:xfrm>
              <a:off x="7008970" y="1539244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 INTERNACIONAL</a:t>
              </a:r>
            </a:p>
          </p:txBody>
        </p:sp>
        <p:sp>
          <p:nvSpPr>
            <p:cNvPr id="50" name="Rectángulo redondeado 49">
              <a:extLst>
                <a:ext uri="{FF2B5EF4-FFF2-40B4-BE49-F238E27FC236}">
                  <a16:creationId xmlns:a16="http://schemas.microsoft.com/office/drawing/2014/main" id="{3C61D15A-49F7-EF45-96D3-150C2D0A8E3A}"/>
                </a:ext>
              </a:extLst>
            </p:cNvPr>
            <p:cNvSpPr/>
            <p:nvPr/>
          </p:nvSpPr>
          <p:spPr>
            <a:xfrm>
              <a:off x="503238" y="2498615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ADUANAS</a:t>
              </a:r>
              <a:endParaRPr lang="en-US"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NACIONALES</a:t>
              </a:r>
            </a:p>
          </p:txBody>
        </p:sp>
        <p:sp>
          <p:nvSpPr>
            <p:cNvPr id="51" name="Rectángulo redondeado 50">
              <a:extLst>
                <a:ext uri="{FF2B5EF4-FFF2-40B4-BE49-F238E27FC236}">
                  <a16:creationId xmlns:a16="http://schemas.microsoft.com/office/drawing/2014/main" id="{FF185AA2-6D58-3A47-A9A4-882767E54063}"/>
                </a:ext>
              </a:extLst>
            </p:cNvPr>
            <p:cNvSpPr/>
            <p:nvPr/>
          </p:nvSpPr>
          <p:spPr>
            <a:xfrm>
              <a:off x="2122176" y="2498615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n-US"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</a:t>
              </a:r>
            </a:p>
          </p:txBody>
        </p:sp>
        <p:sp>
          <p:nvSpPr>
            <p:cNvPr id="52" name="Rectángulo redondeado 51">
              <a:extLst>
                <a:ext uri="{FF2B5EF4-FFF2-40B4-BE49-F238E27FC236}">
                  <a16:creationId xmlns:a16="http://schemas.microsoft.com/office/drawing/2014/main" id="{80458438-8C45-8F4D-B795-FA8ACE038384}"/>
                </a:ext>
              </a:extLst>
            </p:cNvPr>
            <p:cNvSpPr/>
            <p:nvPr/>
          </p:nvSpPr>
          <p:spPr>
            <a:xfrm>
              <a:off x="3763599" y="2498615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ALMACÉN DE MATERIALES</a:t>
              </a:r>
            </a:p>
          </p:txBody>
        </p:sp>
        <p:sp>
          <p:nvSpPr>
            <p:cNvPr id="53" name="Rectángulo redondeado 52">
              <a:extLst>
                <a:ext uri="{FF2B5EF4-FFF2-40B4-BE49-F238E27FC236}">
                  <a16:creationId xmlns:a16="http://schemas.microsoft.com/office/drawing/2014/main" id="{62B26A7F-FF18-A043-93D2-3DF0757ED000}"/>
                </a:ext>
              </a:extLst>
            </p:cNvPr>
            <p:cNvSpPr/>
            <p:nvPr/>
          </p:nvSpPr>
          <p:spPr>
            <a:xfrm>
              <a:off x="5397527" y="2498615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PRODUCCIÓN/</a:t>
              </a:r>
              <a:endParaRPr lang="en-US"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ELABORACIÓN</a:t>
              </a:r>
            </a:p>
          </p:txBody>
        </p:sp>
        <p:sp>
          <p:nvSpPr>
            <p:cNvPr id="54" name="Rectángulo redondeado 53">
              <a:extLst>
                <a:ext uri="{FF2B5EF4-FFF2-40B4-BE49-F238E27FC236}">
                  <a16:creationId xmlns:a16="http://schemas.microsoft.com/office/drawing/2014/main" id="{37CDEFB4-F17E-5F46-8988-93218E865DE9}"/>
                </a:ext>
              </a:extLst>
            </p:cNvPr>
            <p:cNvSpPr/>
            <p:nvPr/>
          </p:nvSpPr>
          <p:spPr>
            <a:xfrm>
              <a:off x="7008970" y="2498615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ALMACÉN PROD. TERMINADO</a:t>
              </a:r>
            </a:p>
          </p:txBody>
        </p:sp>
        <p:sp>
          <p:nvSpPr>
            <p:cNvPr id="55" name="Rectángulo redondeado 54">
              <a:extLst>
                <a:ext uri="{FF2B5EF4-FFF2-40B4-BE49-F238E27FC236}">
                  <a16:creationId xmlns:a16="http://schemas.microsoft.com/office/drawing/2014/main" id="{CFE07FE3-F045-2446-8022-255AA867A559}"/>
                </a:ext>
              </a:extLst>
            </p:cNvPr>
            <p:cNvSpPr/>
            <p:nvPr/>
          </p:nvSpPr>
          <p:spPr>
            <a:xfrm>
              <a:off x="503238" y="3472976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ADUANAS</a:t>
              </a:r>
              <a:endParaRPr lang="en-US"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NACIONALES</a:t>
              </a:r>
            </a:p>
          </p:txBody>
        </p:sp>
        <p:sp>
          <p:nvSpPr>
            <p:cNvPr id="56" name="Rectángulo redondeado 55">
              <a:extLst>
                <a:ext uri="{FF2B5EF4-FFF2-40B4-BE49-F238E27FC236}">
                  <a16:creationId xmlns:a16="http://schemas.microsoft.com/office/drawing/2014/main" id="{B4C46B3A-4752-9846-9FBF-37ECB534D320}"/>
                </a:ext>
              </a:extLst>
            </p:cNvPr>
            <p:cNvSpPr/>
            <p:nvPr/>
          </p:nvSpPr>
          <p:spPr>
            <a:xfrm>
              <a:off x="2122176" y="3472976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INTERNACIONAL</a:t>
              </a:r>
            </a:p>
          </p:txBody>
        </p:sp>
        <p:sp>
          <p:nvSpPr>
            <p:cNvPr id="57" name="Rectángulo redondeado 56">
              <a:extLst>
                <a:ext uri="{FF2B5EF4-FFF2-40B4-BE49-F238E27FC236}">
                  <a16:creationId xmlns:a16="http://schemas.microsoft.com/office/drawing/2014/main" id="{CF9E05F4-15A6-1144-9261-1D42D09C08DD}"/>
                </a:ext>
              </a:extLst>
            </p:cNvPr>
            <p:cNvSpPr/>
            <p:nvPr/>
          </p:nvSpPr>
          <p:spPr>
            <a:xfrm>
              <a:off x="3763599" y="3472976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ADUANAS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EXTRANJERO</a:t>
              </a:r>
            </a:p>
          </p:txBody>
        </p:sp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21FE053A-8056-ED46-A3F3-E69F26DB7BEC}"/>
                </a:ext>
              </a:extLst>
            </p:cNvPr>
            <p:cNvSpPr/>
            <p:nvPr/>
          </p:nvSpPr>
          <p:spPr>
            <a:xfrm>
              <a:off x="5397527" y="3472976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LOCAL</a:t>
              </a:r>
            </a:p>
          </p:txBody>
        </p:sp>
        <p:sp>
          <p:nvSpPr>
            <p:cNvPr id="59" name="Rectángulo redondeado 58">
              <a:extLst>
                <a:ext uri="{FF2B5EF4-FFF2-40B4-BE49-F238E27FC236}">
                  <a16:creationId xmlns:a16="http://schemas.microsoft.com/office/drawing/2014/main" id="{50C08505-F6A1-7840-8B59-98CF78DCD462}"/>
                </a:ext>
              </a:extLst>
            </p:cNvPr>
            <p:cNvSpPr/>
            <p:nvPr/>
          </p:nvSpPr>
          <p:spPr>
            <a:xfrm>
              <a:off x="7008970" y="3472976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ALMACÉN CLIENTE EXTRANJERO</a:t>
              </a:r>
            </a:p>
          </p:txBody>
        </p:sp>
        <p:sp>
          <p:nvSpPr>
            <p:cNvPr id="60" name="Rectángulo redondeado 59">
              <a:extLst>
                <a:ext uri="{FF2B5EF4-FFF2-40B4-BE49-F238E27FC236}">
                  <a16:creationId xmlns:a16="http://schemas.microsoft.com/office/drawing/2014/main" id="{E63274CB-22CA-164A-B59F-9011C38A855A}"/>
                </a:ext>
              </a:extLst>
            </p:cNvPr>
            <p:cNvSpPr/>
            <p:nvPr/>
          </p:nvSpPr>
          <p:spPr>
            <a:xfrm>
              <a:off x="503238" y="4439842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TIENDAS</a:t>
              </a:r>
              <a:endParaRPr lang="en-US"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EXTRANJERO</a:t>
              </a:r>
            </a:p>
          </p:txBody>
        </p:sp>
        <p:sp>
          <p:nvSpPr>
            <p:cNvPr id="61" name="Rectángulo redondeado 60">
              <a:extLst>
                <a:ext uri="{FF2B5EF4-FFF2-40B4-BE49-F238E27FC236}">
                  <a16:creationId xmlns:a16="http://schemas.microsoft.com/office/drawing/2014/main" id="{6F82C029-91DA-8446-9591-458F5D556D03}"/>
                </a:ext>
              </a:extLst>
            </p:cNvPr>
            <p:cNvSpPr/>
            <p:nvPr/>
          </p:nvSpPr>
          <p:spPr>
            <a:xfrm>
              <a:off x="2122176" y="4439842"/>
              <a:ext cx="1340373" cy="735748"/>
            </a:xfrm>
            <a:prstGeom prst="roundRect">
              <a:avLst>
                <a:gd name="adj" fmla="val 16033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CLIENTE FINAL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B78437E-9BAF-EE4D-B46A-E14542BFECB1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DC13E1-CD11-BF4C-8090-6E26EF0BC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020D11F-8EFF-E644-A45D-1C03131A7F23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CD103A-830B-CD47-BF99-72FCDCC9275F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5BB986-AF3B-ED4F-9758-DD000FE170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446058-1FBC-8446-8ED9-60919092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/>
        </p:nvSpPr>
        <p:spPr>
          <a:xfrm>
            <a:off x="511341" y="925339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PRINCIPALES PROCESOS DE UNA CADENA DE SUMINISTRO</a:t>
            </a:r>
            <a:endParaRPr dirty="0"/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F0256430-16E7-AE4F-9892-0FCA7B1543A2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E7303C2-3EB6-DE4A-ACC3-BAE54EC83A36}"/>
              </a:ext>
            </a:extLst>
          </p:cNvPr>
          <p:cNvGrpSpPr/>
          <p:nvPr/>
        </p:nvGrpSpPr>
        <p:grpSpPr>
          <a:xfrm>
            <a:off x="477181" y="1319819"/>
            <a:ext cx="8275607" cy="3659170"/>
            <a:chOff x="477181" y="1319819"/>
            <a:chExt cx="8275607" cy="3659170"/>
          </a:xfrm>
        </p:grpSpPr>
        <p:sp>
          <p:nvSpPr>
            <p:cNvPr id="63" name="Rectangle 4">
              <a:extLst>
                <a:ext uri="{FF2B5EF4-FFF2-40B4-BE49-F238E27FC236}">
                  <a16:creationId xmlns:a16="http://schemas.microsoft.com/office/drawing/2014/main" id="{FA2268DA-16EB-274F-A833-55D041F6B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33" y="1957742"/>
              <a:ext cx="1152525" cy="476250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4288FFB6-5B8F-B84E-8A2C-DFFE2D344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20" y="4502739"/>
              <a:ext cx="936625" cy="476250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65" name="Text Box 5">
              <a:extLst>
                <a:ext uri="{FF2B5EF4-FFF2-40B4-BE49-F238E27FC236}">
                  <a16:creationId xmlns:a16="http://schemas.microsoft.com/office/drawing/2014/main" id="{322919DD-7F4D-9548-897E-06FC6055B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1333" y="1963600"/>
              <a:ext cx="11699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Procesamiento de Pedido</a:t>
              </a:r>
            </a:p>
          </p:txBody>
        </p:sp>
        <p:sp>
          <p:nvSpPr>
            <p:cNvPr id="66" name="Text Box 10">
              <a:extLst>
                <a:ext uri="{FF2B5EF4-FFF2-40B4-BE49-F238E27FC236}">
                  <a16:creationId xmlns:a16="http://schemas.microsoft.com/office/drawing/2014/main" id="{F8041587-1451-1F48-B86F-44125EACC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1982" y="4602542"/>
              <a:ext cx="749300" cy="27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Compras</a:t>
              </a:r>
            </a:p>
          </p:txBody>
        </p:sp>
        <p:sp>
          <p:nvSpPr>
            <p:cNvPr id="68" name="Text Box 13">
              <a:extLst>
                <a:ext uri="{FF2B5EF4-FFF2-40B4-BE49-F238E27FC236}">
                  <a16:creationId xmlns:a16="http://schemas.microsoft.com/office/drawing/2014/main" id="{7F66C4C9-B48B-FB41-A553-034ED8991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481" y="3745106"/>
              <a:ext cx="1225550" cy="462244"/>
            </a:xfrm>
            <a:prstGeom prst="rect">
              <a:avLst/>
            </a:prstGeom>
            <a:noFill/>
            <a:ln w="19050">
              <a:solidFill>
                <a:srgbClr val="808799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Administración de Inventarios</a:t>
              </a:r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A85741A3-F317-2F4C-8C65-A55172B5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823" y="2830573"/>
              <a:ext cx="936625" cy="476251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70" name="Text Box 17">
              <a:extLst>
                <a:ext uri="{FF2B5EF4-FFF2-40B4-BE49-F238E27FC236}">
                  <a16:creationId xmlns:a16="http://schemas.microsoft.com/office/drawing/2014/main" id="{DEFA75AA-6696-5749-8CC8-8AF88DB54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9104" y="2843174"/>
              <a:ext cx="1008063" cy="46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Almacén Materiales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06F1AFFA-5381-944B-BE41-C6C9644C3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337" y="2830573"/>
              <a:ext cx="1225550" cy="476251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72" name="Text Box 20">
              <a:extLst>
                <a:ext uri="{FF2B5EF4-FFF2-40B4-BE49-F238E27FC236}">
                  <a16:creationId xmlns:a16="http://schemas.microsoft.com/office/drawing/2014/main" id="{35D2A4B1-3915-3447-B232-CA9C3BF6F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850" y="2848082"/>
              <a:ext cx="1152525" cy="46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Fabricación del Producto</a:t>
              </a:r>
            </a:p>
          </p:txBody>
        </p: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5601638C-EEBB-AC4A-9AB8-AD28FE8E2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958" y="3736774"/>
              <a:ext cx="1429200" cy="477573"/>
            </a:xfrm>
            <a:prstGeom prst="rect">
              <a:avLst/>
            </a:prstGeom>
            <a:solidFill>
              <a:srgbClr val="FEC21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74" name="Text Box 24">
              <a:extLst>
                <a:ext uri="{FF2B5EF4-FFF2-40B4-BE49-F238E27FC236}">
                  <a16:creationId xmlns:a16="http://schemas.microsoft.com/office/drawing/2014/main" id="{A2A7A606-8DF9-3E42-8451-97A5A6BF2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6500" y="3838257"/>
              <a:ext cx="1429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Logística Inversa</a:t>
              </a:r>
            </a:p>
          </p:txBody>
        </p:sp>
        <p:sp>
          <p:nvSpPr>
            <p:cNvPr id="75" name="Rectangle 30">
              <a:extLst>
                <a:ext uri="{FF2B5EF4-FFF2-40B4-BE49-F238E27FC236}">
                  <a16:creationId xmlns:a16="http://schemas.microsoft.com/office/drawing/2014/main" id="{0AAAD72B-767D-F547-8185-0FC4C8E3D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373" y="2830573"/>
              <a:ext cx="936625" cy="476250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8565AB4B-E338-0B48-8CAE-57F9B85B6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5373" y="2946080"/>
              <a:ext cx="936625" cy="27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Transporte</a:t>
              </a:r>
            </a:p>
          </p:txBody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4660E9C4-5BCB-D441-B978-B67022875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409" y="2830573"/>
              <a:ext cx="936625" cy="476250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78" name="Text Box 34">
              <a:extLst>
                <a:ext uri="{FF2B5EF4-FFF2-40B4-BE49-F238E27FC236}">
                  <a16:creationId xmlns:a16="http://schemas.microsoft.com/office/drawing/2014/main" id="{E1866C61-47B6-064D-B5CD-0A6F85475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7409" y="2845817"/>
              <a:ext cx="936626" cy="462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Almacén Producto</a:t>
              </a:r>
            </a:p>
          </p:txBody>
        </p:sp>
        <p:sp>
          <p:nvSpPr>
            <p:cNvPr id="79" name="Rectangle 36">
              <a:extLst>
                <a:ext uri="{FF2B5EF4-FFF2-40B4-BE49-F238E27FC236}">
                  <a16:creationId xmlns:a16="http://schemas.microsoft.com/office/drawing/2014/main" id="{D8FE53D0-7A25-6E4E-9B0F-2741DE03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083" y="2830573"/>
              <a:ext cx="936625" cy="476250"/>
            </a:xfrm>
            <a:prstGeom prst="rect">
              <a:avLst/>
            </a:prstGeom>
            <a:noFill/>
            <a:ln w="19050">
              <a:solidFill>
                <a:srgbClr val="808799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80" name="Text Box 37">
              <a:extLst>
                <a:ext uri="{FF2B5EF4-FFF2-40B4-BE49-F238E27FC236}">
                  <a16:creationId xmlns:a16="http://schemas.microsoft.com/office/drawing/2014/main" id="{831CDD14-5ED1-9749-9810-E0048DDE1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005" y="2930199"/>
              <a:ext cx="88678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Transporte</a:t>
              </a:r>
            </a:p>
          </p:txBody>
        </p:sp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7530A568-44AB-7B42-9E8A-6B3CE4F04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520" y="2429730"/>
              <a:ext cx="0" cy="392906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2" name="Line 44">
              <a:extLst>
                <a:ext uri="{FF2B5EF4-FFF2-40B4-BE49-F238E27FC236}">
                  <a16:creationId xmlns:a16="http://schemas.microsoft.com/office/drawing/2014/main" id="{D4238E7E-C60E-B64F-A126-A4686A6D2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5520" y="4207350"/>
              <a:ext cx="0" cy="295389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3" name="AutoShape 47">
              <a:extLst>
                <a:ext uri="{FF2B5EF4-FFF2-40B4-BE49-F238E27FC236}">
                  <a16:creationId xmlns:a16="http://schemas.microsoft.com/office/drawing/2014/main" id="{F7306CF8-B43F-ED48-8B54-FAE732140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5523" y="2946080"/>
              <a:ext cx="214314" cy="249746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rgbClr val="EE4639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4" name="Line 50">
              <a:extLst>
                <a:ext uri="{FF2B5EF4-FFF2-40B4-BE49-F238E27FC236}">
                  <a16:creationId xmlns:a16="http://schemas.microsoft.com/office/drawing/2014/main" id="{DDCE27FD-7A6A-6D4E-91F6-FDBF9CC1C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0708" y="3068698"/>
              <a:ext cx="292099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5" name="Line 53">
              <a:extLst>
                <a:ext uri="{FF2B5EF4-FFF2-40B4-BE49-F238E27FC236}">
                  <a16:creationId xmlns:a16="http://schemas.microsoft.com/office/drawing/2014/main" id="{50606AB0-78B9-1E4F-BD79-C0B896913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3510" y="3068698"/>
              <a:ext cx="304800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6" name="Line 55">
              <a:extLst>
                <a:ext uri="{FF2B5EF4-FFF2-40B4-BE49-F238E27FC236}">
                  <a16:creationId xmlns:a16="http://schemas.microsoft.com/office/drawing/2014/main" id="{5E99CB82-90B5-0F4C-AD72-E22B4D5C2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8535" y="3068698"/>
              <a:ext cx="304800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7" name="Line 56">
              <a:extLst>
                <a:ext uri="{FF2B5EF4-FFF2-40B4-BE49-F238E27FC236}">
                  <a16:creationId xmlns:a16="http://schemas.microsoft.com/office/drawing/2014/main" id="{01A5A302-C31C-734A-9790-DAD36A705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4034" y="3068698"/>
              <a:ext cx="239712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8" name="Line 57">
              <a:extLst>
                <a:ext uri="{FF2B5EF4-FFF2-40B4-BE49-F238E27FC236}">
                  <a16:creationId xmlns:a16="http://schemas.microsoft.com/office/drawing/2014/main" id="{7D2BD430-AE07-D449-A5B9-8276BFBBF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2495" y="2149271"/>
              <a:ext cx="1447800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89" name="Line 58">
              <a:extLst>
                <a:ext uri="{FF2B5EF4-FFF2-40B4-BE49-F238E27FC236}">
                  <a16:creationId xmlns:a16="http://schemas.microsoft.com/office/drawing/2014/main" id="{6CB906D3-4BC1-A74C-9578-816540E02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1320" y="2149271"/>
              <a:ext cx="1752600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0" name="Line 60">
              <a:extLst>
                <a:ext uri="{FF2B5EF4-FFF2-40B4-BE49-F238E27FC236}">
                  <a16:creationId xmlns:a16="http://schemas.microsoft.com/office/drawing/2014/main" id="{3F1C63F5-EE3A-D346-8DC7-4F8E9BD86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3500" y="2429730"/>
              <a:ext cx="0" cy="392906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1" name="Line 61">
              <a:extLst>
                <a:ext uri="{FF2B5EF4-FFF2-40B4-BE49-F238E27FC236}">
                  <a16:creationId xmlns:a16="http://schemas.microsoft.com/office/drawing/2014/main" id="{483AA014-0FAB-984A-A352-9B8341140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5348" y="2374167"/>
              <a:ext cx="762000" cy="280458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2" name="Line 62">
              <a:extLst>
                <a:ext uri="{FF2B5EF4-FFF2-40B4-BE49-F238E27FC236}">
                  <a16:creationId xmlns:a16="http://schemas.microsoft.com/office/drawing/2014/main" id="{E7D67E51-A957-B247-8F85-8D8F03081E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495" y="2374167"/>
              <a:ext cx="1066800" cy="280458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3" name="Line 63">
              <a:extLst>
                <a:ext uri="{FF2B5EF4-FFF2-40B4-BE49-F238E27FC236}">
                  <a16:creationId xmlns:a16="http://schemas.microsoft.com/office/drawing/2014/main" id="{D0994B4B-1E81-CF40-BE46-9715DBF69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495" y="2038146"/>
              <a:ext cx="1295400" cy="0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4" name="Line 64">
              <a:extLst>
                <a:ext uri="{FF2B5EF4-FFF2-40B4-BE49-F238E27FC236}">
                  <a16:creationId xmlns:a16="http://schemas.microsoft.com/office/drawing/2014/main" id="{5F0C11DC-5331-8242-A4C4-37B9ABC30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4944" y="4727635"/>
              <a:ext cx="511175" cy="0"/>
            </a:xfrm>
            <a:prstGeom prst="line">
              <a:avLst/>
            </a:prstGeom>
            <a:noFill/>
            <a:ln w="190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5" name="Line 65">
              <a:extLst>
                <a:ext uri="{FF2B5EF4-FFF2-40B4-BE49-F238E27FC236}">
                  <a16:creationId xmlns:a16="http://schemas.microsoft.com/office/drawing/2014/main" id="{CFE154DA-6B45-DF46-B5DF-6D9CFF1E05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6120" y="3326667"/>
              <a:ext cx="0" cy="1400968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6" name="Line 67">
              <a:extLst>
                <a:ext uri="{FF2B5EF4-FFF2-40B4-BE49-F238E27FC236}">
                  <a16:creationId xmlns:a16="http://schemas.microsoft.com/office/drawing/2014/main" id="{FF4C7D1F-ED8D-104A-84FB-EC48B7C0F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0720" y="2429730"/>
              <a:ext cx="0" cy="1288521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sp>
          <p:nvSpPr>
            <p:cNvPr id="97" name="Line 68">
              <a:extLst>
                <a:ext uri="{FF2B5EF4-FFF2-40B4-BE49-F238E27FC236}">
                  <a16:creationId xmlns:a16="http://schemas.microsoft.com/office/drawing/2014/main" id="{8D20BC15-5C52-D943-AC57-1BDAFDB4E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520" y="3326666"/>
              <a:ext cx="0" cy="418439"/>
            </a:xfrm>
            <a:prstGeom prst="line">
              <a:avLst/>
            </a:prstGeom>
            <a:noFill/>
            <a:ln w="19050">
              <a:solidFill>
                <a:srgbClr val="8087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s-PE" sz="1200">
                <a:latin typeface="Calibri"/>
                <a:cs typeface="Calibri"/>
              </a:endParaRPr>
            </a:p>
          </p:txBody>
        </p:sp>
        <p:pic>
          <p:nvPicPr>
            <p:cNvPr id="98" name="Picture 4" descr="http://www.programa-de-restaurante.com/imagesdb/proveedor.jpg">
              <a:extLst>
                <a:ext uri="{FF2B5EF4-FFF2-40B4-BE49-F238E27FC236}">
                  <a16:creationId xmlns:a16="http://schemas.microsoft.com/office/drawing/2014/main" id="{C59AC1C5-75E1-B748-A083-51B1051B6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81" y="3544948"/>
              <a:ext cx="857250" cy="83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6" descr="https://encrypted-tbn1.gstatic.com/images?q=tbn:ANd9GcSp_Da4mBHmpmiIJs98CYMFZGPAL7SaSTIVImA7NyZbewMHyLmr">
              <a:extLst>
                <a:ext uri="{FF2B5EF4-FFF2-40B4-BE49-F238E27FC236}">
                  <a16:creationId xmlns:a16="http://schemas.microsoft.com/office/drawing/2014/main" id="{EAF30821-2DCA-F943-9FD7-586DA2656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58" y="1368575"/>
              <a:ext cx="879475" cy="7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16" descr="https://encrypted-tbn1.gstatic.com/images?q=tbn:ANd9GcSp_Da4mBHmpmiIJs98CYMFZGPAL7SaSTIVImA7NyZbewMHyLmr">
              <a:extLst>
                <a:ext uri="{FF2B5EF4-FFF2-40B4-BE49-F238E27FC236}">
                  <a16:creationId xmlns:a16="http://schemas.microsoft.com/office/drawing/2014/main" id="{FA7BC13A-0B2F-3E4C-BBA5-7BBD587F9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1950" y="1319819"/>
              <a:ext cx="879475" cy="7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6" descr="https://encrypted-tbn1.gstatic.com/images?q=tbn:ANd9GcSp_Da4mBHmpmiIJs98CYMFZGPAL7SaSTIVImA7NyZbewMHyLmr">
              <a:extLst>
                <a:ext uri="{FF2B5EF4-FFF2-40B4-BE49-F238E27FC236}">
                  <a16:creationId xmlns:a16="http://schemas.microsoft.com/office/drawing/2014/main" id="{CC1D321B-2232-5141-83AC-41EB534B5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1950" y="4223604"/>
              <a:ext cx="879475" cy="723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B7138FB9-70CD-6A42-A3EE-52B7ED119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958" y="2024336"/>
              <a:ext cx="1429200" cy="435240"/>
            </a:xfrm>
            <a:prstGeom prst="rect">
              <a:avLst/>
            </a:prstGeom>
            <a:solidFill>
              <a:srgbClr val="FEC21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s-ES_tradnl" sz="1200">
                <a:latin typeface="Calibri"/>
                <a:cs typeface="Calibri"/>
              </a:endParaRPr>
            </a:p>
          </p:txBody>
        </p:sp>
        <p:sp>
          <p:nvSpPr>
            <p:cNvPr id="103" name="Text Box 28">
              <a:extLst>
                <a:ext uri="{FF2B5EF4-FFF2-40B4-BE49-F238E27FC236}">
                  <a16:creationId xmlns:a16="http://schemas.microsoft.com/office/drawing/2014/main" id="{3143FCD9-E464-E940-BC0E-B2E3ECD5B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6500" y="2104343"/>
              <a:ext cx="1410210" cy="276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s-ES" sz="1200" b="1" dirty="0">
                  <a:latin typeface="Calibri"/>
                  <a:cs typeface="Calibri"/>
                </a:rPr>
                <a:t>Atención al Cliente</a:t>
              </a:r>
            </a:p>
          </p:txBody>
        </p:sp>
        <p:sp>
          <p:nvSpPr>
            <p:cNvPr id="104" name="Flecha derecha 103">
              <a:extLst>
                <a:ext uri="{FF2B5EF4-FFF2-40B4-BE49-F238E27FC236}">
                  <a16:creationId xmlns:a16="http://schemas.microsoft.com/office/drawing/2014/main" id="{E70BD3D9-786B-A241-87BF-DA3E7DE37EBC}"/>
                </a:ext>
              </a:extLst>
            </p:cNvPr>
            <p:cNvSpPr/>
            <p:nvPr/>
          </p:nvSpPr>
          <p:spPr>
            <a:xfrm>
              <a:off x="500758" y="1976082"/>
              <a:ext cx="976535" cy="548678"/>
            </a:xfrm>
            <a:prstGeom prst="rightArrow">
              <a:avLst/>
            </a:prstGeom>
            <a:solidFill>
              <a:srgbClr val="EE46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2ECB3761-4DE6-DD41-B7CF-25188CFAEE13}"/>
                </a:ext>
              </a:extLst>
            </p:cNvPr>
            <p:cNvSpPr txBox="1"/>
            <p:nvPr/>
          </p:nvSpPr>
          <p:spPr>
            <a:xfrm>
              <a:off x="545581" y="2095941"/>
              <a:ext cx="748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Compras</a:t>
              </a:r>
            </a:p>
          </p:txBody>
        </p:sp>
        <p:sp>
          <p:nvSpPr>
            <p:cNvPr id="106" name="Flecha derecha 105">
              <a:extLst>
                <a:ext uri="{FF2B5EF4-FFF2-40B4-BE49-F238E27FC236}">
                  <a16:creationId xmlns:a16="http://schemas.microsoft.com/office/drawing/2014/main" id="{6DC568E6-1E0E-A544-A292-AF6662899352}"/>
                </a:ext>
              </a:extLst>
            </p:cNvPr>
            <p:cNvSpPr/>
            <p:nvPr/>
          </p:nvSpPr>
          <p:spPr>
            <a:xfrm>
              <a:off x="500758" y="4422721"/>
              <a:ext cx="976535" cy="548678"/>
            </a:xfrm>
            <a:prstGeom prst="rightArrow">
              <a:avLst/>
            </a:prstGeom>
            <a:solidFill>
              <a:srgbClr val="EE46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A506E340-5E85-1441-9D1F-386DA4B6A064}"/>
                </a:ext>
              </a:extLst>
            </p:cNvPr>
            <p:cNvSpPr txBox="1"/>
            <p:nvPr/>
          </p:nvSpPr>
          <p:spPr>
            <a:xfrm>
              <a:off x="500758" y="4542580"/>
              <a:ext cx="8386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Proveedor</a:t>
              </a:r>
            </a:p>
          </p:txBody>
        </p:sp>
        <p:sp>
          <p:nvSpPr>
            <p:cNvPr id="108" name="Flecha derecha 107">
              <a:extLst>
                <a:ext uri="{FF2B5EF4-FFF2-40B4-BE49-F238E27FC236}">
                  <a16:creationId xmlns:a16="http://schemas.microsoft.com/office/drawing/2014/main" id="{F822FA7F-0DE0-A84B-A6BC-63A0F8B07EB1}"/>
                </a:ext>
              </a:extLst>
            </p:cNvPr>
            <p:cNvSpPr/>
            <p:nvPr/>
          </p:nvSpPr>
          <p:spPr>
            <a:xfrm flipH="1" flipV="1">
              <a:off x="8059259" y="2136910"/>
              <a:ext cx="340578" cy="229211"/>
            </a:xfrm>
            <a:prstGeom prst="rightArrow">
              <a:avLst/>
            </a:prstGeom>
            <a:solidFill>
              <a:srgbClr val="EE46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" name="Flecha derecha 108">
              <a:extLst>
                <a:ext uri="{FF2B5EF4-FFF2-40B4-BE49-F238E27FC236}">
                  <a16:creationId xmlns:a16="http://schemas.microsoft.com/office/drawing/2014/main" id="{60216D2D-7BAC-D242-ABB0-1650641CC1E6}"/>
                </a:ext>
              </a:extLst>
            </p:cNvPr>
            <p:cNvSpPr/>
            <p:nvPr/>
          </p:nvSpPr>
          <p:spPr>
            <a:xfrm flipH="1" flipV="1">
              <a:off x="8059259" y="3883583"/>
              <a:ext cx="340578" cy="229211"/>
            </a:xfrm>
            <a:prstGeom prst="rightArrow">
              <a:avLst/>
            </a:prstGeom>
            <a:solidFill>
              <a:srgbClr val="EE46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" name="Text Box 21">
              <a:extLst>
                <a:ext uri="{FF2B5EF4-FFF2-40B4-BE49-F238E27FC236}">
                  <a16:creationId xmlns:a16="http://schemas.microsoft.com/office/drawing/2014/main" id="{FF8F6DD5-43A7-7144-AC85-B247F566B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6301" y="1925698"/>
              <a:ext cx="936625" cy="461665"/>
            </a:xfrm>
            <a:prstGeom prst="rect">
              <a:avLst/>
            </a:prstGeom>
            <a:solidFill>
              <a:srgbClr val="92C14E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chemeClr val="bg1"/>
                  </a:solidFill>
                  <a:latin typeface="Calibri"/>
                  <a:cs typeface="Calibri"/>
                </a:rPr>
                <a:t>Control y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chemeClr val="bg1"/>
                  </a:solidFill>
                  <a:latin typeface="Calibri"/>
                  <a:cs typeface="Calibri"/>
                </a:rPr>
                <a:t> Mejora</a:t>
              </a:r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6ACF0F35-6A1C-7B49-9A67-55E371281E1D}"/>
                </a:ext>
              </a:extLst>
            </p:cNvPr>
            <p:cNvSpPr/>
            <p:nvPr/>
          </p:nvSpPr>
          <p:spPr>
            <a:xfrm rot="16200000">
              <a:off x="7969456" y="2903813"/>
              <a:ext cx="122041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PE" b="1" dirty="0">
                  <a:solidFill>
                    <a:sysClr val="windowText" lastClr="000000"/>
                  </a:solidFill>
                </a:rPr>
                <a:t>CLIENTE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 txBox="1"/>
          <p:nvPr/>
        </p:nvSpPr>
        <p:spPr>
          <a:xfrm>
            <a:off x="511341" y="925339"/>
            <a:ext cx="81643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PROCESO LOGÍSTICO: TRANSPORTE</a:t>
            </a:r>
            <a:endParaRPr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DC59618-83CF-694F-B4F7-AF81E9B15B82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2D43EA-AF8C-2943-868A-8CFC59C71898}"/>
              </a:ext>
            </a:extLst>
          </p:cNvPr>
          <p:cNvGrpSpPr/>
          <p:nvPr/>
        </p:nvGrpSpPr>
        <p:grpSpPr>
          <a:xfrm>
            <a:off x="915987" y="1496802"/>
            <a:ext cx="7759701" cy="3490064"/>
            <a:chOff x="915988" y="1394473"/>
            <a:chExt cx="7759701" cy="3490064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2D49723-4456-F743-80C9-8BC0ABCF3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41884" y="2387212"/>
              <a:ext cx="3077432" cy="1598452"/>
            </a:xfrm>
            <a:prstGeom prst="rect">
              <a:avLst/>
            </a:prstGeom>
          </p:spPr>
        </p:pic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822D1770-0CA5-AE44-A4E2-955100EF6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7514" y="1394473"/>
              <a:ext cx="139301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latin typeface="Calibri" panose="020F0502020204030204" pitchFamily="34" charset="0"/>
                  <a:cs typeface="Calibri" panose="020F0502020204030204" pitchFamily="34" charset="0"/>
                </a:rPr>
                <a:t>Dueño del Proceso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Jefe de Logística</a:t>
              </a:r>
            </a:p>
          </p:txBody>
        </p:sp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84EAEDC1-2E9F-7A44-ACFC-36C23A6F1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1884" y="4238206"/>
              <a:ext cx="189333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latin typeface="Calibri" panose="020F0502020204030204" pitchFamily="34" charset="0"/>
                  <a:cs typeface="Calibri" panose="020F0502020204030204" pitchFamily="34" charset="0"/>
                </a:rPr>
                <a:t>Indicador y Meta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Cumplimiento de fechas 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 entrega</a:t>
              </a:r>
            </a:p>
          </p:txBody>
        </p:sp>
        <p:sp>
          <p:nvSpPr>
            <p:cNvPr id="21" name="Text Box 6">
              <a:extLst>
                <a:ext uri="{FF2B5EF4-FFF2-40B4-BE49-F238E27FC236}">
                  <a16:creationId xmlns:a16="http://schemas.microsoft.com/office/drawing/2014/main" id="{CCE34B35-CA44-8944-9DB2-1E96AC24B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5793" y="2703119"/>
              <a:ext cx="1739896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latin typeface="Calibri" panose="020F0502020204030204" pitchFamily="34" charset="0"/>
                  <a:cs typeface="Calibri" panose="020F0502020204030204" pitchFamily="34" charset="0"/>
                </a:rPr>
                <a:t>Descripción del Proceso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Procedimientos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Instructivos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Manuales, etc.</a:t>
              </a:r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90B233B-6BD1-8D45-A1A6-7D9D54AB6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988" y="2857500"/>
              <a:ext cx="1077218" cy="129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s-ES" b="1" dirty="0">
                  <a:latin typeface="Calibri" panose="020F0502020204030204" pitchFamily="34" charset="0"/>
                  <a:cs typeface="Calibri" panose="020F0502020204030204" pitchFamily="34" charset="0"/>
                </a:rPr>
                <a:t>Recursos</a:t>
              </a:r>
            </a:p>
            <a:p>
              <a:pPr marL="266700" indent="-266700" eaLnBrk="1" hangingPunct="1">
                <a:buClr>
                  <a:srgbClr val="7150A0"/>
                </a:buClr>
                <a:buFontTx/>
                <a:buAutoNum type="arabicPeriod"/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Gente</a:t>
              </a:r>
            </a:p>
            <a:p>
              <a:pPr marL="266700" indent="-266700" eaLnBrk="1" hangingPunct="1">
                <a:buClr>
                  <a:srgbClr val="7150A0"/>
                </a:buClr>
                <a:buFontTx/>
                <a:buAutoNum type="arabicPeriod"/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Materiales</a:t>
              </a:r>
            </a:p>
            <a:p>
              <a:pPr marL="266700" indent="-266700" eaLnBrk="1" hangingPunct="1">
                <a:buClr>
                  <a:srgbClr val="7150A0"/>
                </a:buClr>
                <a:buFontTx/>
                <a:buAutoNum type="arabicPeriod"/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Equipos</a:t>
              </a:r>
            </a:p>
            <a:p>
              <a:pPr marL="266700" indent="-266700" eaLnBrk="1" hangingPunct="1">
                <a:buClr>
                  <a:srgbClr val="7150A0"/>
                </a:buClr>
                <a:buFontTx/>
                <a:buAutoNum type="arabicPeriod"/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Método</a:t>
              </a:r>
            </a:p>
            <a:p>
              <a:pPr marL="266700" indent="-266700" eaLnBrk="1" hangingPunct="1">
                <a:buClr>
                  <a:srgbClr val="7150A0"/>
                </a:buClr>
                <a:buFontTx/>
                <a:buAutoNum type="arabicPeriod"/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Ambiente</a:t>
              </a: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B18D7258-D996-C641-B5DA-EC6450755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988" y="1468162"/>
              <a:ext cx="26404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latin typeface="Calibri" panose="020F0502020204030204" pitchFamily="34" charset="0"/>
                  <a:cs typeface="Calibri" panose="020F0502020204030204" pitchFamily="34" charset="0"/>
                </a:rPr>
                <a:t>Nombre del Proceso</a:t>
              </a:r>
            </a:p>
            <a:p>
              <a:pPr eaLnBrk="1" hangingPunct="1">
                <a:defRPr/>
              </a:pPr>
              <a:r>
                <a:rPr lang="es-ES" b="1" i="1" dirty="0">
                  <a:solidFill>
                    <a:srgbClr val="715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Transporte de Producto Terminado</a:t>
              </a:r>
            </a:p>
          </p:txBody>
        </p:sp>
        <p:cxnSp>
          <p:nvCxnSpPr>
            <p:cNvPr id="24" name="25 Forma">
              <a:extLst>
                <a:ext uri="{FF2B5EF4-FFF2-40B4-BE49-F238E27FC236}">
                  <a16:creationId xmlns:a16="http://schemas.microsoft.com/office/drawing/2014/main" id="{4FE529BD-DE89-0A40-AC48-E2890C470B59}"/>
                </a:ext>
              </a:extLst>
            </p:cNvPr>
            <p:cNvCxnSpPr/>
            <p:nvPr/>
          </p:nvCxnSpPr>
          <p:spPr>
            <a:xfrm rot="10800000" flipV="1">
              <a:off x="4761361" y="1639981"/>
              <a:ext cx="765175" cy="649553"/>
            </a:xfrm>
            <a:prstGeom prst="bentConnector2">
              <a:avLst/>
            </a:prstGeom>
            <a:ln w="28575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9 Forma">
              <a:extLst>
                <a:ext uri="{FF2B5EF4-FFF2-40B4-BE49-F238E27FC236}">
                  <a16:creationId xmlns:a16="http://schemas.microsoft.com/office/drawing/2014/main" id="{22EEB124-62CF-C146-9CE1-4AB6CE658F4E}"/>
                </a:ext>
              </a:extLst>
            </p:cNvPr>
            <p:cNvCxnSpPr/>
            <p:nvPr/>
          </p:nvCxnSpPr>
          <p:spPr>
            <a:xfrm flipV="1">
              <a:off x="5118548" y="4086506"/>
              <a:ext cx="766763" cy="537104"/>
            </a:xfrm>
            <a:prstGeom prst="bentConnector3">
              <a:avLst>
                <a:gd name="adj1" fmla="val 100414"/>
              </a:avLst>
            </a:prstGeom>
            <a:ln w="28575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36 Conector recto de flecha">
              <a:extLst>
                <a:ext uri="{FF2B5EF4-FFF2-40B4-BE49-F238E27FC236}">
                  <a16:creationId xmlns:a16="http://schemas.microsoft.com/office/drawing/2014/main" id="{DB89563A-D1CE-FB48-815A-DF2971E3A019}"/>
                </a:ext>
              </a:extLst>
            </p:cNvPr>
            <p:cNvCxnSpPr/>
            <p:nvPr/>
          </p:nvCxnSpPr>
          <p:spPr>
            <a:xfrm rot="10800000">
              <a:off x="6291804" y="3134006"/>
              <a:ext cx="571500" cy="1323"/>
            </a:xfrm>
            <a:prstGeom prst="straightConnector1">
              <a:avLst/>
            </a:prstGeom>
            <a:ln w="28575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9 Conector recto de flecha">
              <a:extLst>
                <a:ext uri="{FF2B5EF4-FFF2-40B4-BE49-F238E27FC236}">
                  <a16:creationId xmlns:a16="http://schemas.microsoft.com/office/drawing/2014/main" id="{65DFDCCF-46D2-CE45-8ECF-71AF1441D2BB}"/>
                </a:ext>
              </a:extLst>
            </p:cNvPr>
            <p:cNvCxnSpPr/>
            <p:nvPr/>
          </p:nvCxnSpPr>
          <p:spPr>
            <a:xfrm>
              <a:off x="2118172" y="3550725"/>
              <a:ext cx="928688" cy="1323"/>
            </a:xfrm>
            <a:prstGeom prst="straightConnector1">
              <a:avLst/>
            </a:prstGeom>
            <a:ln w="28575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41 Forma">
              <a:extLst>
                <a:ext uri="{FF2B5EF4-FFF2-40B4-BE49-F238E27FC236}">
                  <a16:creationId xmlns:a16="http://schemas.microsoft.com/office/drawing/2014/main" id="{398313C3-E632-3C44-9BAC-F5CB044DA512}"/>
                </a:ext>
              </a:extLst>
            </p:cNvPr>
            <p:cNvCxnSpPr/>
            <p:nvPr/>
          </p:nvCxnSpPr>
          <p:spPr>
            <a:xfrm rot="16200000" flipH="1">
              <a:off x="2159844" y="1922860"/>
              <a:ext cx="773906" cy="857250"/>
            </a:xfrm>
            <a:prstGeom prst="bentConnector3">
              <a:avLst>
                <a:gd name="adj1" fmla="val 97708"/>
              </a:avLst>
            </a:prstGeom>
            <a:ln w="28575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/>
          <p:nvPr/>
        </p:nvSpPr>
        <p:spPr>
          <a:xfrm>
            <a:off x="511341" y="925339"/>
            <a:ext cx="406065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UN PROCESO LOGÍSTICO</a:t>
            </a:r>
            <a:endParaRPr dirty="0"/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1035A50-C72E-EF40-A027-68A4DE2B7FBF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2CA203C8-659E-9B42-94E5-ABC32E301CFF}"/>
              </a:ext>
            </a:extLst>
          </p:cNvPr>
          <p:cNvSpPr/>
          <p:nvPr/>
        </p:nvSpPr>
        <p:spPr>
          <a:xfrm>
            <a:off x="1637349" y="1582168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CCEFF2"/>
          </a:solidFill>
          <a:ln w="38100"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indent="0">
              <a:buSzPts val="1300"/>
              <a:buFont typeface="Arial"/>
              <a:buNone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Identificar el proceso dentro de SCM.</a:t>
            </a:r>
          </a:p>
        </p:txBody>
      </p:sp>
      <p:sp>
        <p:nvSpPr>
          <p:cNvPr id="54" name="Acorde 5">
            <a:extLst>
              <a:ext uri="{FF2B5EF4-FFF2-40B4-BE49-F238E27FC236}">
                <a16:creationId xmlns:a16="http://schemas.microsoft.com/office/drawing/2014/main" id="{F2298D98-E7F6-1142-8BCF-4E04F4C7A149}"/>
              </a:ext>
            </a:extLst>
          </p:cNvPr>
          <p:cNvSpPr/>
          <p:nvPr/>
        </p:nvSpPr>
        <p:spPr>
          <a:xfrm rot="12600000">
            <a:off x="1366557" y="1840200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DB6CED1-379E-C648-B7E2-0502CDA50566}"/>
              </a:ext>
            </a:extLst>
          </p:cNvPr>
          <p:cNvSpPr txBox="1"/>
          <p:nvPr/>
        </p:nvSpPr>
        <p:spPr>
          <a:xfrm>
            <a:off x="1569358" y="1826158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8" name="Triángulo 87">
            <a:extLst>
              <a:ext uri="{FF2B5EF4-FFF2-40B4-BE49-F238E27FC236}">
                <a16:creationId xmlns:a16="http://schemas.microsoft.com/office/drawing/2014/main" id="{D01ACDA2-7848-2A46-BC0E-8230F05E4A83}"/>
              </a:ext>
            </a:extLst>
          </p:cNvPr>
          <p:cNvSpPr/>
          <p:nvPr/>
        </p:nvSpPr>
        <p:spPr>
          <a:xfrm rot="5400000">
            <a:off x="3268638" y="2113207"/>
            <a:ext cx="186870" cy="122381"/>
          </a:xfrm>
          <a:prstGeom prst="triangl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92" name="Rectángulo redondeado 91">
            <a:extLst>
              <a:ext uri="{FF2B5EF4-FFF2-40B4-BE49-F238E27FC236}">
                <a16:creationId xmlns:a16="http://schemas.microsoft.com/office/drawing/2014/main" id="{1D6F7661-5204-2042-A87B-8BF5F2FBA24C}"/>
              </a:ext>
            </a:extLst>
          </p:cNvPr>
          <p:cNvSpPr/>
          <p:nvPr/>
        </p:nvSpPr>
        <p:spPr>
          <a:xfrm>
            <a:off x="3593566" y="1582168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DDEEC7"/>
          </a:solidFill>
          <a:ln w="38100">
            <a:solidFill>
              <a:srgbClr val="92C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lvl="0">
              <a:buSzPts val="1300"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Definir un nombre para el proceso.</a:t>
            </a:r>
          </a:p>
        </p:txBody>
      </p:sp>
      <p:sp>
        <p:nvSpPr>
          <p:cNvPr id="93" name="Acorde 5">
            <a:extLst>
              <a:ext uri="{FF2B5EF4-FFF2-40B4-BE49-F238E27FC236}">
                <a16:creationId xmlns:a16="http://schemas.microsoft.com/office/drawing/2014/main" id="{D6CC8547-F522-6B4D-8E15-10ECC61CA49B}"/>
              </a:ext>
            </a:extLst>
          </p:cNvPr>
          <p:cNvSpPr/>
          <p:nvPr/>
        </p:nvSpPr>
        <p:spPr>
          <a:xfrm rot="12600000">
            <a:off x="3322774" y="1840200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8D271C07-1E94-2D47-AFED-3CAC8CB06E32}"/>
              </a:ext>
            </a:extLst>
          </p:cNvPr>
          <p:cNvSpPr txBox="1"/>
          <p:nvPr/>
        </p:nvSpPr>
        <p:spPr>
          <a:xfrm>
            <a:off x="3525575" y="1826158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95" name="Triángulo 94">
            <a:extLst>
              <a:ext uri="{FF2B5EF4-FFF2-40B4-BE49-F238E27FC236}">
                <a16:creationId xmlns:a16="http://schemas.microsoft.com/office/drawing/2014/main" id="{4DFE4AAE-FFA1-754A-8754-AE202422133C}"/>
              </a:ext>
            </a:extLst>
          </p:cNvPr>
          <p:cNvSpPr/>
          <p:nvPr/>
        </p:nvSpPr>
        <p:spPr>
          <a:xfrm rot="5400000">
            <a:off x="5224855" y="2113207"/>
            <a:ext cx="186870" cy="122381"/>
          </a:xfrm>
          <a:prstGeom prst="triangle">
            <a:avLst/>
          </a:prstGeom>
          <a:solidFill>
            <a:srgbClr val="92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96" name="Rectángulo redondeado 95">
            <a:extLst>
              <a:ext uri="{FF2B5EF4-FFF2-40B4-BE49-F238E27FC236}">
                <a16:creationId xmlns:a16="http://schemas.microsoft.com/office/drawing/2014/main" id="{58CCAD22-1368-FB4E-865C-C8D26FAA759E}"/>
              </a:ext>
            </a:extLst>
          </p:cNvPr>
          <p:cNvSpPr/>
          <p:nvPr/>
        </p:nvSpPr>
        <p:spPr>
          <a:xfrm>
            <a:off x="5542286" y="1582168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FCC8C4"/>
          </a:solidFill>
          <a:ln w="3810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lvl="0">
              <a:buSzPts val="1300"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Asignar un responsable para el proceso.</a:t>
            </a:r>
          </a:p>
        </p:txBody>
      </p:sp>
      <p:sp>
        <p:nvSpPr>
          <p:cNvPr id="97" name="Acorde 5">
            <a:extLst>
              <a:ext uri="{FF2B5EF4-FFF2-40B4-BE49-F238E27FC236}">
                <a16:creationId xmlns:a16="http://schemas.microsoft.com/office/drawing/2014/main" id="{F23FA068-325C-1A4F-BB1C-233CA9DD9642}"/>
              </a:ext>
            </a:extLst>
          </p:cNvPr>
          <p:cNvSpPr/>
          <p:nvPr/>
        </p:nvSpPr>
        <p:spPr>
          <a:xfrm rot="12600000">
            <a:off x="5271494" y="1840200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7ECED8AC-FED4-3145-9911-D791D283A4F0}"/>
              </a:ext>
            </a:extLst>
          </p:cNvPr>
          <p:cNvSpPr txBox="1"/>
          <p:nvPr/>
        </p:nvSpPr>
        <p:spPr>
          <a:xfrm>
            <a:off x="5474295" y="1826158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99" name="Rectángulo redondeado 98">
            <a:extLst>
              <a:ext uri="{FF2B5EF4-FFF2-40B4-BE49-F238E27FC236}">
                <a16:creationId xmlns:a16="http://schemas.microsoft.com/office/drawing/2014/main" id="{BC4B6ADA-7CC7-2741-867D-490915608C51}"/>
              </a:ext>
            </a:extLst>
          </p:cNvPr>
          <p:cNvSpPr/>
          <p:nvPr/>
        </p:nvSpPr>
        <p:spPr>
          <a:xfrm>
            <a:off x="1637349" y="2961263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FFD7C1"/>
          </a:solidFill>
          <a:ln w="38100">
            <a:solidFill>
              <a:srgbClr val="FE7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lvl="0">
              <a:buSzPts val="1300"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Describir cómo se realizará el proceso.</a:t>
            </a:r>
          </a:p>
        </p:txBody>
      </p:sp>
      <p:sp>
        <p:nvSpPr>
          <p:cNvPr id="100" name="Acorde 5">
            <a:extLst>
              <a:ext uri="{FF2B5EF4-FFF2-40B4-BE49-F238E27FC236}">
                <a16:creationId xmlns:a16="http://schemas.microsoft.com/office/drawing/2014/main" id="{BA1C782E-A13A-9B44-B01B-0C936BD2C8F6}"/>
              </a:ext>
            </a:extLst>
          </p:cNvPr>
          <p:cNvSpPr/>
          <p:nvPr/>
        </p:nvSpPr>
        <p:spPr>
          <a:xfrm rot="12600000">
            <a:off x="1366557" y="3219295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FDC3C7FE-AF21-AA45-B1F8-6CE809FDEA06}"/>
              </a:ext>
            </a:extLst>
          </p:cNvPr>
          <p:cNvSpPr txBox="1"/>
          <p:nvPr/>
        </p:nvSpPr>
        <p:spPr>
          <a:xfrm>
            <a:off x="1569358" y="3205253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02" name="Triángulo 101">
            <a:extLst>
              <a:ext uri="{FF2B5EF4-FFF2-40B4-BE49-F238E27FC236}">
                <a16:creationId xmlns:a16="http://schemas.microsoft.com/office/drawing/2014/main" id="{0C812277-E831-A245-8E01-8AE86AFDE7AF}"/>
              </a:ext>
            </a:extLst>
          </p:cNvPr>
          <p:cNvSpPr/>
          <p:nvPr/>
        </p:nvSpPr>
        <p:spPr>
          <a:xfrm rot="5400000">
            <a:off x="3268638" y="3492302"/>
            <a:ext cx="186870" cy="122381"/>
          </a:xfrm>
          <a:prstGeom prst="triangle">
            <a:avLst/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3" name="Rectángulo redondeado 102">
            <a:extLst>
              <a:ext uri="{FF2B5EF4-FFF2-40B4-BE49-F238E27FC236}">
                <a16:creationId xmlns:a16="http://schemas.microsoft.com/office/drawing/2014/main" id="{A6583BD1-B748-694C-A2C1-3692D48256C4}"/>
              </a:ext>
            </a:extLst>
          </p:cNvPr>
          <p:cNvSpPr/>
          <p:nvPr/>
        </p:nvSpPr>
        <p:spPr>
          <a:xfrm>
            <a:off x="3593566" y="2961263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FFEBB3"/>
          </a:solidFill>
          <a:ln w="38100">
            <a:solidFill>
              <a:srgbClr val="FEC2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indent="0">
              <a:buSzPts val="1300"/>
              <a:buFont typeface="Arial"/>
              <a:buNone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Identificar los recursos necesarios.</a:t>
            </a:r>
          </a:p>
        </p:txBody>
      </p:sp>
      <p:sp>
        <p:nvSpPr>
          <p:cNvPr id="104" name="Acorde 5">
            <a:extLst>
              <a:ext uri="{FF2B5EF4-FFF2-40B4-BE49-F238E27FC236}">
                <a16:creationId xmlns:a16="http://schemas.microsoft.com/office/drawing/2014/main" id="{5CBA71A6-460D-8B45-B50E-D8E42DB71795}"/>
              </a:ext>
            </a:extLst>
          </p:cNvPr>
          <p:cNvSpPr/>
          <p:nvPr/>
        </p:nvSpPr>
        <p:spPr>
          <a:xfrm rot="12600000">
            <a:off x="3322774" y="3219295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B1190B7-4C63-F04A-84DE-2BC0A5574C9A}"/>
              </a:ext>
            </a:extLst>
          </p:cNvPr>
          <p:cNvSpPr txBox="1"/>
          <p:nvPr/>
        </p:nvSpPr>
        <p:spPr>
          <a:xfrm>
            <a:off x="3525575" y="3205253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106" name="Triángulo 105">
            <a:extLst>
              <a:ext uri="{FF2B5EF4-FFF2-40B4-BE49-F238E27FC236}">
                <a16:creationId xmlns:a16="http://schemas.microsoft.com/office/drawing/2014/main" id="{03B6C5A2-4495-1A49-99F9-CCB2A600875D}"/>
              </a:ext>
            </a:extLst>
          </p:cNvPr>
          <p:cNvSpPr/>
          <p:nvPr/>
        </p:nvSpPr>
        <p:spPr>
          <a:xfrm rot="5400000">
            <a:off x="5224855" y="3492302"/>
            <a:ext cx="186870" cy="122381"/>
          </a:xfrm>
          <a:prstGeom prst="triangle">
            <a:avLst/>
          </a:prstGeom>
          <a:solidFill>
            <a:srgbClr val="FEC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705C450E-3010-764E-AB8C-D34FD9B9AB6B}"/>
              </a:ext>
            </a:extLst>
          </p:cNvPr>
          <p:cNvSpPr/>
          <p:nvPr/>
        </p:nvSpPr>
        <p:spPr>
          <a:xfrm>
            <a:off x="5542286" y="2961263"/>
            <a:ext cx="1663534" cy="1184458"/>
          </a:xfrm>
          <a:prstGeom prst="roundRect">
            <a:avLst>
              <a:gd name="adj" fmla="val 8524"/>
            </a:avLst>
          </a:prstGeom>
          <a:solidFill>
            <a:srgbClr val="E3DCED"/>
          </a:solidFill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72000" rIns="0" rtlCol="0" anchor="t"/>
          <a:lstStyle/>
          <a:p>
            <a:pPr marL="4763" indent="0">
              <a:buSzPts val="1300"/>
              <a:buFont typeface="Arial"/>
              <a:buNone/>
            </a:pPr>
            <a:r>
              <a:rPr lang="es-ES_tradnl" sz="11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Determinar los indicadores necesarios para evaluar el desempeño del proceso.</a:t>
            </a:r>
          </a:p>
        </p:txBody>
      </p:sp>
      <p:sp>
        <p:nvSpPr>
          <p:cNvPr id="108" name="Acorde 5">
            <a:extLst>
              <a:ext uri="{FF2B5EF4-FFF2-40B4-BE49-F238E27FC236}">
                <a16:creationId xmlns:a16="http://schemas.microsoft.com/office/drawing/2014/main" id="{A511323D-8AC8-8545-A260-2BF246C4C64C}"/>
              </a:ext>
            </a:extLst>
          </p:cNvPr>
          <p:cNvSpPr/>
          <p:nvPr/>
        </p:nvSpPr>
        <p:spPr>
          <a:xfrm rot="12600000">
            <a:off x="5271494" y="3219295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FE3B844D-2963-5541-B00D-EE989735D6D2}"/>
              </a:ext>
            </a:extLst>
          </p:cNvPr>
          <p:cNvSpPr txBox="1"/>
          <p:nvPr/>
        </p:nvSpPr>
        <p:spPr>
          <a:xfrm>
            <a:off x="5474295" y="3205253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110" name="Triángulo 109">
            <a:extLst>
              <a:ext uri="{FF2B5EF4-FFF2-40B4-BE49-F238E27FC236}">
                <a16:creationId xmlns:a16="http://schemas.microsoft.com/office/drawing/2014/main" id="{620E9443-4113-394D-A79C-CBA888E68BE4}"/>
              </a:ext>
            </a:extLst>
          </p:cNvPr>
          <p:cNvSpPr/>
          <p:nvPr/>
        </p:nvSpPr>
        <p:spPr>
          <a:xfrm rot="5400000">
            <a:off x="7181071" y="2113208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06A8CF-80BD-2D4D-8052-4606573F29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937" y="3440483"/>
            <a:ext cx="2126423" cy="145180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0D19C37-2EAF-7545-9642-B00D25F3AD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"/>
          <a:stretch/>
        </p:blipFill>
        <p:spPr>
          <a:xfrm>
            <a:off x="5796814" y="1470968"/>
            <a:ext cx="2126423" cy="1436766"/>
          </a:xfrm>
          <a:prstGeom prst="rect">
            <a:avLst/>
          </a:prstGeom>
        </p:spPr>
      </p:pic>
      <p:pic>
        <p:nvPicPr>
          <p:cNvPr id="24" name="Picture 8" descr="http://www.ideko.es/files/galeria/maquinas-componentes.jpg">
            <a:extLst>
              <a:ext uri="{FF2B5EF4-FFF2-40B4-BE49-F238E27FC236}">
                <a16:creationId xmlns:a16="http://schemas.microsoft.com/office/drawing/2014/main" id="{757F0D5D-91C4-1E48-BB41-9880895F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50" y="1472415"/>
            <a:ext cx="2126423" cy="146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9" name="Google Shape;439;p22"/>
          <p:cNvSpPr txBox="1"/>
          <p:nvPr/>
        </p:nvSpPr>
        <p:spPr>
          <a:xfrm>
            <a:off x="1070517" y="-3122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-174625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2"/>
          <p:cNvSpPr txBox="1"/>
          <p:nvPr/>
        </p:nvSpPr>
        <p:spPr>
          <a:xfrm>
            <a:off x="503238" y="912688"/>
            <a:ext cx="364644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DE UN PROCESO LOGÍSTICO</a:t>
            </a:r>
            <a:endParaRPr dirty="0"/>
          </a:p>
        </p:txBody>
      </p:sp>
      <p:sp>
        <p:nvSpPr>
          <p:cNvPr id="455" name="Google Shape;455;p22"/>
          <p:cNvSpPr/>
          <p:nvPr/>
        </p:nvSpPr>
        <p:spPr>
          <a:xfrm>
            <a:off x="4648062" y="3427184"/>
            <a:ext cx="2126423" cy="14651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999" b="-999"/>
            </a:stretch>
          </a:blip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CF2BFC2-16E9-8E4F-A80E-86F4051D25B3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DISEÑO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F0D78D7-28AD-B947-9D72-44ADEB2775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/>
          <a:stretch/>
        </p:blipFill>
        <p:spPr>
          <a:xfrm>
            <a:off x="1238129" y="1470968"/>
            <a:ext cx="2126423" cy="1469854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CE0AA1D-46D3-2A45-B715-0453A081632C}"/>
              </a:ext>
            </a:extLst>
          </p:cNvPr>
          <p:cNvCxnSpPr/>
          <p:nvPr/>
        </p:nvCxnSpPr>
        <p:spPr>
          <a:xfrm flipH="1">
            <a:off x="2681874" y="2568048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3 Tabla">
            <a:extLst>
              <a:ext uri="{FF2B5EF4-FFF2-40B4-BE49-F238E27FC236}">
                <a16:creationId xmlns:a16="http://schemas.microsoft.com/office/drawing/2014/main" id="{4DEE9E0C-3AEF-9946-80D9-2B39BD94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17847"/>
              </p:ext>
            </p:extLst>
          </p:nvPr>
        </p:nvGraphicFramePr>
        <p:xfrm>
          <a:off x="1238129" y="2914693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GENTE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E5CEF0CB-AF26-9647-B967-21E2CDA7A157}"/>
              </a:ext>
            </a:extLst>
          </p:cNvPr>
          <p:cNvSpPr/>
          <p:nvPr/>
        </p:nvSpPr>
        <p:spPr>
          <a:xfrm>
            <a:off x="1242077" y="1470968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2992F11-D20E-154F-B45C-D2CB2E5BF4E4}"/>
              </a:ext>
            </a:extLst>
          </p:cNvPr>
          <p:cNvCxnSpPr/>
          <p:nvPr/>
        </p:nvCxnSpPr>
        <p:spPr>
          <a:xfrm flipH="1">
            <a:off x="4952884" y="2561090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3 Tabla">
            <a:extLst>
              <a:ext uri="{FF2B5EF4-FFF2-40B4-BE49-F238E27FC236}">
                <a16:creationId xmlns:a16="http://schemas.microsoft.com/office/drawing/2014/main" id="{35DBA1B4-5CA5-0B4E-B91C-EE2AE278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34974"/>
              </p:ext>
            </p:extLst>
          </p:nvPr>
        </p:nvGraphicFramePr>
        <p:xfrm>
          <a:off x="3509139" y="2907735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EQUIPO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80F3C11B-7094-6D43-9F5E-8DFB54A69312}"/>
              </a:ext>
            </a:extLst>
          </p:cNvPr>
          <p:cNvSpPr/>
          <p:nvPr/>
        </p:nvSpPr>
        <p:spPr>
          <a:xfrm>
            <a:off x="3513087" y="1464010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9172E91D-7D29-4649-886E-CECC3F9EA1C8}"/>
              </a:ext>
            </a:extLst>
          </p:cNvPr>
          <p:cNvCxnSpPr/>
          <p:nvPr/>
        </p:nvCxnSpPr>
        <p:spPr>
          <a:xfrm flipH="1">
            <a:off x="7238884" y="2561090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3 Tabla">
            <a:extLst>
              <a:ext uri="{FF2B5EF4-FFF2-40B4-BE49-F238E27FC236}">
                <a16:creationId xmlns:a16="http://schemas.microsoft.com/office/drawing/2014/main" id="{8C4BB6FA-06B8-704F-A11C-8B5C76DD6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52759"/>
              </p:ext>
            </p:extLst>
          </p:nvPr>
        </p:nvGraphicFramePr>
        <p:xfrm>
          <a:off x="5795139" y="2907735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MATERIAL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0F6D587C-192A-B64A-A1AE-1DD5E5FBFE2C}"/>
              </a:ext>
            </a:extLst>
          </p:cNvPr>
          <p:cNvSpPr/>
          <p:nvPr/>
        </p:nvSpPr>
        <p:spPr>
          <a:xfrm>
            <a:off x="5799087" y="1464010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FFA629A-0BB6-7C4A-A7F7-435E2952DAD6}"/>
              </a:ext>
            </a:extLst>
          </p:cNvPr>
          <p:cNvCxnSpPr/>
          <p:nvPr/>
        </p:nvCxnSpPr>
        <p:spPr>
          <a:xfrm flipH="1">
            <a:off x="3816849" y="4524264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3 Tabla">
            <a:extLst>
              <a:ext uri="{FF2B5EF4-FFF2-40B4-BE49-F238E27FC236}">
                <a16:creationId xmlns:a16="http://schemas.microsoft.com/office/drawing/2014/main" id="{53413E3D-9E53-D440-B58D-4DB89A66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40817"/>
              </p:ext>
            </p:extLst>
          </p:nvPr>
        </p:nvGraphicFramePr>
        <p:xfrm>
          <a:off x="2373104" y="4870909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MÉTODO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E83EC54C-434C-C541-97EF-10C0B24C8A5F}"/>
              </a:ext>
            </a:extLst>
          </p:cNvPr>
          <p:cNvSpPr/>
          <p:nvPr/>
        </p:nvSpPr>
        <p:spPr>
          <a:xfrm>
            <a:off x="2377052" y="3427184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9AB0E19-5321-F344-A44B-9745F00967C0}"/>
              </a:ext>
            </a:extLst>
          </p:cNvPr>
          <p:cNvCxnSpPr/>
          <p:nvPr/>
        </p:nvCxnSpPr>
        <p:spPr>
          <a:xfrm flipH="1">
            <a:off x="6087859" y="4517306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3 Tabla">
            <a:extLst>
              <a:ext uri="{FF2B5EF4-FFF2-40B4-BE49-F238E27FC236}">
                <a16:creationId xmlns:a16="http://schemas.microsoft.com/office/drawing/2014/main" id="{8A909A18-03D0-E045-9B64-282729454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1920"/>
              </p:ext>
            </p:extLst>
          </p:nvPr>
        </p:nvGraphicFramePr>
        <p:xfrm>
          <a:off x="4644114" y="4863951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AMBIENTE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15D89283-960F-0B48-9B95-3ACB7F471B77}"/>
              </a:ext>
            </a:extLst>
          </p:cNvPr>
          <p:cNvSpPr/>
          <p:nvPr/>
        </p:nvSpPr>
        <p:spPr>
          <a:xfrm>
            <a:off x="4648062" y="3420226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2F5EED-A5FE-D94C-8F0C-47FBAF116B4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476E03-90FC-1042-8526-50CCACEE7557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MEJORA DE PROCESOS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CADENA DE SUMINISTROS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D30FA9-EEFF-EC48-B44E-F42BC72D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/>
        </p:nvSpPr>
        <p:spPr>
          <a:xfrm>
            <a:off x="511342" y="925339"/>
            <a:ext cx="3026036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4625" marR="0" lvl="0" indent="-1635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modificar un proceso parcialmente o en su totalidad con la finalidad de obtener los resultados deseados.</a:t>
            </a:r>
            <a:endParaRPr lang="es-ES_tradnl" dirty="0"/>
          </a:p>
          <a:p>
            <a:pPr marL="174625" marR="0" lvl="0" indent="-619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635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resultados de los indicadores permiten identificar si un proceso debe ser mejorado o no.</a:t>
            </a:r>
            <a:endParaRPr lang="es-ES_tradnl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21E156-12D2-1C44-9A3C-5B3CC7484E03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5042BFD-C61F-1B42-B4EE-909EFC29BFFE}"/>
              </a:ext>
            </a:extLst>
          </p:cNvPr>
          <p:cNvGrpSpPr/>
          <p:nvPr/>
        </p:nvGrpSpPr>
        <p:grpSpPr>
          <a:xfrm>
            <a:off x="4671421" y="1223144"/>
            <a:ext cx="3652754" cy="3396657"/>
            <a:chOff x="4723886" y="1434467"/>
            <a:chExt cx="3652754" cy="339665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2E3EE23-93B2-B144-8825-A7BDECFED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900000">
              <a:off x="4723886" y="1434467"/>
              <a:ext cx="3652754" cy="3396657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D71CF77-CB34-8841-B1D4-72B95C0DEFF9}"/>
                </a:ext>
              </a:extLst>
            </p:cNvPr>
            <p:cNvGrpSpPr/>
            <p:nvPr/>
          </p:nvGrpSpPr>
          <p:grpSpPr>
            <a:xfrm>
              <a:off x="5473086" y="1972131"/>
              <a:ext cx="2471702" cy="1097832"/>
              <a:chOff x="5730348" y="1796348"/>
              <a:chExt cx="2494586" cy="1107996"/>
            </a:xfrm>
          </p:grpSpPr>
          <p:sp>
            <p:nvSpPr>
              <p:cNvPr id="27" name="Rectángulo redondeado 26">
                <a:extLst>
                  <a:ext uri="{FF2B5EF4-FFF2-40B4-BE49-F238E27FC236}">
                    <a16:creationId xmlns:a16="http://schemas.microsoft.com/office/drawing/2014/main" id="{93F8EE3D-6DC3-B443-AFE1-6DB3E5B909EF}"/>
                  </a:ext>
                </a:extLst>
              </p:cNvPr>
              <p:cNvSpPr/>
              <p:nvPr/>
            </p:nvSpPr>
            <p:spPr>
              <a:xfrm>
                <a:off x="5730348" y="1796348"/>
                <a:ext cx="1107996" cy="1107996"/>
              </a:xfrm>
              <a:prstGeom prst="roundRect">
                <a:avLst>
                  <a:gd name="adj" fmla="val 10564"/>
                </a:avLst>
              </a:prstGeom>
              <a:solidFill>
                <a:srgbClr val="00B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Objetivos</a:t>
                </a:r>
                <a:b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</a:b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de negocio</a:t>
                </a:r>
              </a:p>
            </p:txBody>
          </p:sp>
          <p:sp>
            <p:nvSpPr>
              <p:cNvPr id="28" name="Rectángulo redondeado 27">
                <a:extLst>
                  <a:ext uri="{FF2B5EF4-FFF2-40B4-BE49-F238E27FC236}">
                    <a16:creationId xmlns:a16="http://schemas.microsoft.com/office/drawing/2014/main" id="{883A7402-8553-F54F-BE9D-48E2D3FC82BB}"/>
                  </a:ext>
                </a:extLst>
              </p:cNvPr>
              <p:cNvSpPr/>
              <p:nvPr/>
            </p:nvSpPr>
            <p:spPr>
              <a:xfrm>
                <a:off x="7116938" y="1796348"/>
                <a:ext cx="1107996" cy="1107996"/>
              </a:xfrm>
              <a:prstGeom prst="roundRect">
                <a:avLst>
                  <a:gd name="adj" fmla="val 10564"/>
                </a:avLst>
              </a:prstGeom>
              <a:solidFill>
                <a:srgbClr val="00B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>
                  <a:defRPr/>
                </a:pP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Evaluación</a:t>
                </a:r>
                <a:b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</a:b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de procesos</a:t>
                </a:r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0A8F49A2-4113-6848-9647-467A032130E1}"/>
                </a:ext>
              </a:extLst>
            </p:cNvPr>
            <p:cNvGrpSpPr/>
            <p:nvPr/>
          </p:nvGrpSpPr>
          <p:grpSpPr>
            <a:xfrm>
              <a:off x="5473086" y="3137967"/>
              <a:ext cx="2471702" cy="1097832"/>
              <a:chOff x="5730348" y="1796348"/>
              <a:chExt cx="2494586" cy="1107996"/>
            </a:xfrm>
          </p:grpSpPr>
          <p:sp>
            <p:nvSpPr>
              <p:cNvPr id="31" name="Rectángulo redondeado 30">
                <a:extLst>
                  <a:ext uri="{FF2B5EF4-FFF2-40B4-BE49-F238E27FC236}">
                    <a16:creationId xmlns:a16="http://schemas.microsoft.com/office/drawing/2014/main" id="{12C275F8-144D-AA47-B227-F55192051770}"/>
                  </a:ext>
                </a:extLst>
              </p:cNvPr>
              <p:cNvSpPr/>
              <p:nvPr/>
            </p:nvSpPr>
            <p:spPr>
              <a:xfrm>
                <a:off x="5730348" y="1796348"/>
                <a:ext cx="1107996" cy="1107996"/>
              </a:xfrm>
              <a:prstGeom prst="roundRect">
                <a:avLst>
                  <a:gd name="adj" fmla="val 10564"/>
                </a:avLst>
              </a:prstGeom>
              <a:solidFill>
                <a:srgbClr val="00B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>
                  <a:defRPr/>
                </a:pP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Gestión cuantitativa</a:t>
                </a:r>
              </a:p>
            </p:txBody>
          </p:sp>
          <p:sp>
            <p:nvSpPr>
              <p:cNvPr id="32" name="Rectángulo redondeado 31">
                <a:extLst>
                  <a:ext uri="{FF2B5EF4-FFF2-40B4-BE49-F238E27FC236}">
                    <a16:creationId xmlns:a16="http://schemas.microsoft.com/office/drawing/2014/main" id="{2489430D-08F4-5240-9DDD-2EF8C1F45438}"/>
                  </a:ext>
                </a:extLst>
              </p:cNvPr>
              <p:cNvSpPr/>
              <p:nvPr/>
            </p:nvSpPr>
            <p:spPr>
              <a:xfrm>
                <a:off x="7116938" y="1796348"/>
                <a:ext cx="1107996" cy="1107996"/>
              </a:xfrm>
              <a:prstGeom prst="roundRect">
                <a:avLst>
                  <a:gd name="adj" fmla="val 10564"/>
                </a:avLst>
              </a:prstGeom>
              <a:solidFill>
                <a:srgbClr val="00B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>
                  <a:defRPr/>
                </a:pP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Proyecto</a:t>
                </a:r>
                <a:b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</a:br>
                <a:r>
                  <a:rPr lang="es-ES" sz="1200" dirty="0">
                    <a:solidFill>
                      <a:schemeClr val="bg1"/>
                    </a:solidFill>
                    <a:latin typeface="Calibri"/>
                    <a:cs typeface="Calibri"/>
                  </a:rPr>
                  <a:t>de mejora</a:t>
                </a:r>
              </a:p>
            </p:txBody>
          </p:sp>
        </p:grp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BA33E749-2448-9745-AFDB-8DB376317674}"/>
                </a:ext>
              </a:extLst>
            </p:cNvPr>
            <p:cNvSpPr/>
            <p:nvPr/>
          </p:nvSpPr>
          <p:spPr>
            <a:xfrm>
              <a:off x="5973580" y="2456799"/>
              <a:ext cx="665112" cy="633818"/>
            </a:xfrm>
            <a:prstGeom prst="roundRect">
              <a:avLst>
                <a:gd name="adj" fmla="val 6155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800" b="1" i="1" dirty="0">
                  <a:solidFill>
                    <a:schemeClr val="bg1"/>
                  </a:solidFill>
                  <a:latin typeface="Calibri"/>
                  <a:cs typeface="Calibri"/>
                </a:rPr>
                <a:t>¿Dónde queremos estar?</a:t>
              </a:r>
            </a:p>
          </p:txBody>
        </p:sp>
        <p:sp>
          <p:nvSpPr>
            <p:cNvPr id="36" name="Rectángulo redondeado 35">
              <a:extLst>
                <a:ext uri="{FF2B5EF4-FFF2-40B4-BE49-F238E27FC236}">
                  <a16:creationId xmlns:a16="http://schemas.microsoft.com/office/drawing/2014/main" id="{AA1891B1-9672-0A49-A0C7-9D053ED7762C}"/>
                </a:ext>
              </a:extLst>
            </p:cNvPr>
            <p:cNvSpPr/>
            <p:nvPr/>
          </p:nvSpPr>
          <p:spPr>
            <a:xfrm>
              <a:off x="6689314" y="2456799"/>
              <a:ext cx="665112" cy="633818"/>
            </a:xfrm>
            <a:prstGeom prst="roundRect">
              <a:avLst>
                <a:gd name="adj" fmla="val 6155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800" b="1" i="1" dirty="0">
                  <a:solidFill>
                    <a:schemeClr val="bg1"/>
                  </a:solidFill>
                  <a:latin typeface="Calibri"/>
                  <a:cs typeface="Calibri"/>
                </a:rPr>
                <a:t>¿Dónde estamos ahora?</a:t>
              </a:r>
            </a:p>
          </p:txBody>
        </p:sp>
        <p:sp>
          <p:nvSpPr>
            <p:cNvPr id="37" name="Rectángulo redondeado 36">
              <a:extLst>
                <a:ext uri="{FF2B5EF4-FFF2-40B4-BE49-F238E27FC236}">
                  <a16:creationId xmlns:a16="http://schemas.microsoft.com/office/drawing/2014/main" id="{3B2245E9-E407-1640-91EF-41729570CAF2}"/>
                </a:ext>
              </a:extLst>
            </p:cNvPr>
            <p:cNvSpPr/>
            <p:nvPr/>
          </p:nvSpPr>
          <p:spPr>
            <a:xfrm>
              <a:off x="5973580" y="3121218"/>
              <a:ext cx="665112" cy="633818"/>
            </a:xfrm>
            <a:prstGeom prst="roundRect">
              <a:avLst>
                <a:gd name="adj" fmla="val 6155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800" b="1" i="1" dirty="0">
                  <a:solidFill>
                    <a:schemeClr val="bg1"/>
                  </a:solidFill>
                  <a:latin typeface="Calibri"/>
                  <a:cs typeface="Calibri"/>
                </a:rPr>
                <a:t>¿Estamos llegando?</a:t>
              </a:r>
            </a:p>
          </p:txBody>
        </p:sp>
        <p:sp>
          <p:nvSpPr>
            <p:cNvPr id="38" name="Rectángulo redondeado 37">
              <a:extLst>
                <a:ext uri="{FF2B5EF4-FFF2-40B4-BE49-F238E27FC236}">
                  <a16:creationId xmlns:a16="http://schemas.microsoft.com/office/drawing/2014/main" id="{66F57E4E-0D34-CB4B-B4A4-AF08FE7B342C}"/>
                </a:ext>
              </a:extLst>
            </p:cNvPr>
            <p:cNvSpPr/>
            <p:nvPr/>
          </p:nvSpPr>
          <p:spPr>
            <a:xfrm>
              <a:off x="6689314" y="3121218"/>
              <a:ext cx="665112" cy="633818"/>
            </a:xfrm>
            <a:prstGeom prst="roundRect">
              <a:avLst>
                <a:gd name="adj" fmla="val 6155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800" b="1" i="1" dirty="0">
                  <a:solidFill>
                    <a:schemeClr val="bg1"/>
                  </a:solidFill>
                  <a:latin typeface="Calibri"/>
                  <a:cs typeface="Calibri"/>
                </a:rPr>
                <a:t>¿Por dónde vamos?</a:t>
              </a:r>
            </a:p>
          </p:txBody>
        </p:sp>
        <p:sp>
          <p:nvSpPr>
            <p:cNvPr id="40" name="Rectángulo redondeado 39">
              <a:extLst>
                <a:ext uri="{FF2B5EF4-FFF2-40B4-BE49-F238E27FC236}">
                  <a16:creationId xmlns:a16="http://schemas.microsoft.com/office/drawing/2014/main" id="{B84D1B35-068E-EC4A-ADDC-2E9CD582C97C}"/>
                </a:ext>
              </a:extLst>
            </p:cNvPr>
            <p:cNvSpPr/>
            <p:nvPr/>
          </p:nvSpPr>
          <p:spPr>
            <a:xfrm>
              <a:off x="6244324" y="2992619"/>
              <a:ext cx="788736" cy="222693"/>
            </a:xfrm>
            <a:prstGeom prst="roundRect">
              <a:avLst>
                <a:gd name="adj" fmla="val 21076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Ud.</a:t>
              </a:r>
            </a:p>
          </p:txBody>
        </p:sp>
      </p:grpSp>
      <p:sp>
        <p:nvSpPr>
          <p:cNvPr id="19" name="28 Flecha derecha">
            <a:extLst>
              <a:ext uri="{FF2B5EF4-FFF2-40B4-BE49-F238E27FC236}">
                <a16:creationId xmlns:a16="http://schemas.microsoft.com/office/drawing/2014/main" id="{B2123C16-72BD-AF41-94D3-1A69BAEFA6BC}"/>
              </a:ext>
            </a:extLst>
          </p:cNvPr>
          <p:cNvSpPr/>
          <p:nvPr/>
        </p:nvSpPr>
        <p:spPr>
          <a:xfrm>
            <a:off x="6187098" y="988622"/>
            <a:ext cx="899502" cy="687902"/>
          </a:xfrm>
          <a:prstGeom prst="rightArrow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20" name="28 Flecha derecha">
            <a:extLst>
              <a:ext uri="{FF2B5EF4-FFF2-40B4-BE49-F238E27FC236}">
                <a16:creationId xmlns:a16="http://schemas.microsoft.com/office/drawing/2014/main" id="{2AF680B7-5493-FE42-AB68-BCF8651F8C0D}"/>
              </a:ext>
            </a:extLst>
          </p:cNvPr>
          <p:cNvSpPr/>
          <p:nvPr/>
        </p:nvSpPr>
        <p:spPr>
          <a:xfrm rot="10800000">
            <a:off x="6187098" y="4092480"/>
            <a:ext cx="899502" cy="687902"/>
          </a:xfrm>
          <a:prstGeom prst="rightArrow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E36DEA-823F-864F-BE77-5B7FC0FB15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139" y="3410193"/>
            <a:ext cx="2126423" cy="1438767"/>
          </a:xfrm>
          <a:prstGeom prst="rect">
            <a:avLst/>
          </a:prstGeom>
        </p:spPr>
      </p:pic>
      <p:sp>
        <p:nvSpPr>
          <p:cNvPr id="495" name="Google Shape;495;p25"/>
          <p:cNvSpPr/>
          <p:nvPr/>
        </p:nvSpPr>
        <p:spPr>
          <a:xfrm>
            <a:off x="3505191" y="3399910"/>
            <a:ext cx="2134320" cy="14928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1996" r="-21996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682169-1C10-084B-8A57-DE34EF227D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128" y="3410194"/>
            <a:ext cx="2134320" cy="1482604"/>
          </a:xfrm>
          <a:prstGeom prst="rect">
            <a:avLst/>
          </a:prstGeom>
        </p:spPr>
      </p:pic>
      <p:sp>
        <p:nvSpPr>
          <p:cNvPr id="481" name="Google Shape;481;p25"/>
          <p:cNvSpPr txBox="1"/>
          <p:nvPr/>
        </p:nvSpPr>
        <p:spPr>
          <a:xfrm>
            <a:off x="511341" y="925339"/>
            <a:ext cx="71323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PARA ANALIZAR MEJORAS EN LOS PROCESOS</a:t>
            </a:r>
            <a:endParaRPr dirty="0"/>
          </a:p>
        </p:txBody>
      </p:sp>
      <p:sp>
        <p:nvSpPr>
          <p:cNvPr id="486" name="Google Shape;486;p25"/>
          <p:cNvSpPr/>
          <p:nvPr/>
        </p:nvSpPr>
        <p:spPr>
          <a:xfrm>
            <a:off x="3525804" y="1428573"/>
            <a:ext cx="2113706" cy="14563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5999" r="-15998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25"/>
          <p:cNvSpPr/>
          <p:nvPr/>
        </p:nvSpPr>
        <p:spPr>
          <a:xfrm>
            <a:off x="5784097" y="1445251"/>
            <a:ext cx="2141413" cy="14754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4999" r="-4998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22BE0707-71E6-ED46-A661-182C10D6C65C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5596B5B-1D2C-0B4F-A703-10C8A640F621}"/>
              </a:ext>
            </a:extLst>
          </p:cNvPr>
          <p:cNvGrpSpPr/>
          <p:nvPr/>
        </p:nvGrpSpPr>
        <p:grpSpPr>
          <a:xfrm>
            <a:off x="1382903" y="1543860"/>
            <a:ext cx="1783700" cy="1261002"/>
            <a:chOff x="4446820" y="682487"/>
            <a:chExt cx="2643092" cy="1868556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9F07823-C91A-C44A-9CBE-CA4F236E68A8}"/>
                </a:ext>
              </a:extLst>
            </p:cNvPr>
            <p:cNvSpPr/>
            <p:nvPr/>
          </p:nvSpPr>
          <p:spPr>
            <a:xfrm>
              <a:off x="5221356" y="682487"/>
              <a:ext cx="1868556" cy="1868556"/>
            </a:xfrm>
            <a:prstGeom prst="ellipse">
              <a:avLst/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E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56906A9-048C-874D-8466-C5D0B54F12A3}"/>
                </a:ext>
              </a:extLst>
            </p:cNvPr>
            <p:cNvSpPr/>
            <p:nvPr/>
          </p:nvSpPr>
          <p:spPr>
            <a:xfrm>
              <a:off x="6015126" y="1324379"/>
              <a:ext cx="884098" cy="547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PE" altLang="es-PE" sz="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80%</a:t>
              </a:r>
            </a:p>
            <a:p>
              <a:pPr algn="ctr"/>
              <a:r>
                <a:rPr lang="es-PE" sz="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RESULTS</a:t>
              </a:r>
            </a:p>
          </p:txBody>
        </p:sp>
        <p:sp>
          <p:nvSpPr>
            <p:cNvPr id="27" name="Flecha derecha 26">
              <a:extLst>
                <a:ext uri="{FF2B5EF4-FFF2-40B4-BE49-F238E27FC236}">
                  <a16:creationId xmlns:a16="http://schemas.microsoft.com/office/drawing/2014/main" id="{450204ED-062F-3B48-9CC7-03F4330307CA}"/>
                </a:ext>
              </a:extLst>
            </p:cNvPr>
            <p:cNvSpPr/>
            <p:nvPr/>
          </p:nvSpPr>
          <p:spPr>
            <a:xfrm>
              <a:off x="4499113" y="1149626"/>
              <a:ext cx="1331844" cy="934278"/>
            </a:xfrm>
            <a:prstGeom prst="rightArrow">
              <a:avLst>
                <a:gd name="adj1" fmla="val 50000"/>
                <a:gd name="adj2" fmla="val 69149"/>
              </a:avLst>
            </a:prstGeom>
            <a:solidFill>
              <a:srgbClr val="92C14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C27FA68E-126F-2746-8510-D3694D67DABC}"/>
                </a:ext>
              </a:extLst>
            </p:cNvPr>
            <p:cNvSpPr/>
            <p:nvPr/>
          </p:nvSpPr>
          <p:spPr>
            <a:xfrm>
              <a:off x="4446820" y="1445741"/>
              <a:ext cx="1331844" cy="34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altLang="es-PE" sz="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20% </a:t>
              </a:r>
              <a:r>
                <a:rPr lang="es-PE" sz="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EFFORT</a:t>
              </a:r>
            </a:p>
          </p:txBody>
        </p:sp>
      </p:grp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7ADAAF7-81CA-1641-85B6-71C2FD680E32}"/>
              </a:ext>
            </a:extLst>
          </p:cNvPr>
          <p:cNvCxnSpPr/>
          <p:nvPr/>
        </p:nvCxnSpPr>
        <p:spPr>
          <a:xfrm flipH="1">
            <a:off x="2681874" y="2553058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3 Tabla">
            <a:extLst>
              <a:ext uri="{FF2B5EF4-FFF2-40B4-BE49-F238E27FC236}">
                <a16:creationId xmlns:a16="http://schemas.microsoft.com/office/drawing/2014/main" id="{4D609E7F-78ED-3F45-9BC5-FF0D52E2C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22280"/>
              </p:ext>
            </p:extLst>
          </p:nvPr>
        </p:nvGraphicFramePr>
        <p:xfrm>
          <a:off x="1238129" y="2899703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00"/>
                        </a:lnSpc>
                        <a:buSzPts val="1600"/>
                        <a:buFont typeface="Arial"/>
                        <a:buNone/>
                      </a:pPr>
                      <a:r>
                        <a:rPr lang="es-ES_tradnl" sz="13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  <a:t>ANÁLISIS DE PARETO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D4A53D99-45E8-684B-840E-F214DEC86106}"/>
              </a:ext>
            </a:extLst>
          </p:cNvPr>
          <p:cNvSpPr/>
          <p:nvPr/>
        </p:nvSpPr>
        <p:spPr>
          <a:xfrm>
            <a:off x="1242077" y="1455978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D056932-0532-5248-9135-34412C78A156}"/>
              </a:ext>
            </a:extLst>
          </p:cNvPr>
          <p:cNvCxnSpPr/>
          <p:nvPr/>
        </p:nvCxnSpPr>
        <p:spPr>
          <a:xfrm flipH="1">
            <a:off x="4952884" y="2546100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3 Tabla">
            <a:extLst>
              <a:ext uri="{FF2B5EF4-FFF2-40B4-BE49-F238E27FC236}">
                <a16:creationId xmlns:a16="http://schemas.microsoft.com/office/drawing/2014/main" id="{05D54E42-5208-364B-BDB6-758FCD1DA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93227"/>
              </p:ext>
            </p:extLst>
          </p:nvPr>
        </p:nvGraphicFramePr>
        <p:xfrm>
          <a:off x="3509139" y="2892745"/>
          <a:ext cx="2130371" cy="37026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00"/>
                        </a:lnSpc>
                        <a:buSzPts val="1600"/>
                        <a:buFont typeface="Arial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  <a:t>DIAGRAMA DE ESPINA </a:t>
                      </a:r>
                      <a:br>
                        <a:rPr lang="en-US" sz="11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</a:b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  <a:t>DE PESCADO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44FF85FA-25A6-AA48-82DA-9E58B8F308FB}"/>
              </a:ext>
            </a:extLst>
          </p:cNvPr>
          <p:cNvSpPr/>
          <p:nvPr/>
        </p:nvSpPr>
        <p:spPr>
          <a:xfrm>
            <a:off x="3513087" y="1449020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95D0447-F67B-C74C-B7EE-A6393B875C0A}"/>
              </a:ext>
            </a:extLst>
          </p:cNvPr>
          <p:cNvCxnSpPr/>
          <p:nvPr/>
        </p:nvCxnSpPr>
        <p:spPr>
          <a:xfrm flipH="1">
            <a:off x="7238884" y="2546100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3 Tabla">
            <a:extLst>
              <a:ext uri="{FF2B5EF4-FFF2-40B4-BE49-F238E27FC236}">
                <a16:creationId xmlns:a16="http://schemas.microsoft.com/office/drawing/2014/main" id="{618A39DA-F5FF-1749-8561-518E750A1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75656"/>
              </p:ext>
            </p:extLst>
          </p:nvPr>
        </p:nvGraphicFramePr>
        <p:xfrm>
          <a:off x="5795139" y="2892745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_tradnl" sz="1300" noProof="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HISTOGRAMA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A32C9B7F-B2E2-AF41-9CD1-A05EAD28D9AD}"/>
              </a:ext>
            </a:extLst>
          </p:cNvPr>
          <p:cNvSpPr/>
          <p:nvPr/>
        </p:nvSpPr>
        <p:spPr>
          <a:xfrm>
            <a:off x="5799087" y="1449020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34ADA747-8B58-8142-BEFC-11AB8054526B}"/>
              </a:ext>
            </a:extLst>
          </p:cNvPr>
          <p:cNvCxnSpPr/>
          <p:nvPr/>
        </p:nvCxnSpPr>
        <p:spPr>
          <a:xfrm flipH="1">
            <a:off x="2681874" y="4509274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3 Tabla">
            <a:extLst>
              <a:ext uri="{FF2B5EF4-FFF2-40B4-BE49-F238E27FC236}">
                <a16:creationId xmlns:a16="http://schemas.microsoft.com/office/drawing/2014/main" id="{19342F2A-1660-D849-BED3-63654A5A0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51080"/>
              </p:ext>
            </p:extLst>
          </p:nvPr>
        </p:nvGraphicFramePr>
        <p:xfrm>
          <a:off x="1238129" y="4855919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00"/>
                        </a:lnSpc>
                        <a:buSzPts val="1600"/>
                        <a:buFont typeface="Arial"/>
                        <a:buNone/>
                      </a:pPr>
                      <a:r>
                        <a:rPr lang="es-ES_tradnl" sz="13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  <a:t>TORMENTA DE IDEAS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Rectángulo redondeado 57">
            <a:extLst>
              <a:ext uri="{FF2B5EF4-FFF2-40B4-BE49-F238E27FC236}">
                <a16:creationId xmlns:a16="http://schemas.microsoft.com/office/drawing/2014/main" id="{842C75AE-F4BF-CB43-87CA-56E08F37A6FD}"/>
              </a:ext>
            </a:extLst>
          </p:cNvPr>
          <p:cNvSpPr/>
          <p:nvPr/>
        </p:nvSpPr>
        <p:spPr>
          <a:xfrm>
            <a:off x="1242077" y="3412194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1C927C1-B674-3643-ABAA-44CD07CF94E6}"/>
              </a:ext>
            </a:extLst>
          </p:cNvPr>
          <p:cNvCxnSpPr/>
          <p:nvPr/>
        </p:nvCxnSpPr>
        <p:spPr>
          <a:xfrm flipH="1">
            <a:off x="4952884" y="4502316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3 Tabla">
            <a:extLst>
              <a:ext uri="{FF2B5EF4-FFF2-40B4-BE49-F238E27FC236}">
                <a16:creationId xmlns:a16="http://schemas.microsoft.com/office/drawing/2014/main" id="{3356F188-5499-F941-9F06-1CD123F00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20355"/>
              </p:ext>
            </p:extLst>
          </p:nvPr>
        </p:nvGraphicFramePr>
        <p:xfrm>
          <a:off x="3509139" y="4848961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00"/>
                        </a:lnSpc>
                        <a:buSzPts val="1600"/>
                        <a:buFont typeface="Arial"/>
                        <a:buNone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alibri" charset="0"/>
                          <a:cs typeface="Calibri" charset="0"/>
                          <a:sym typeface="Calibri"/>
                        </a:rPr>
                        <a:t>GRÁFICOS DE CONTROL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9E30AF7E-7F6C-C841-95EF-7E5436D315D1}"/>
              </a:ext>
            </a:extLst>
          </p:cNvPr>
          <p:cNvSpPr/>
          <p:nvPr/>
        </p:nvSpPr>
        <p:spPr>
          <a:xfrm>
            <a:off x="3513087" y="3405236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F7C61A70-829D-1D48-BE13-FAC97CF2EC21}"/>
              </a:ext>
            </a:extLst>
          </p:cNvPr>
          <p:cNvCxnSpPr/>
          <p:nvPr/>
        </p:nvCxnSpPr>
        <p:spPr>
          <a:xfrm flipH="1">
            <a:off x="7238884" y="4502316"/>
            <a:ext cx="7600" cy="1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3 Tabla">
            <a:extLst>
              <a:ext uri="{FF2B5EF4-FFF2-40B4-BE49-F238E27FC236}">
                <a16:creationId xmlns:a16="http://schemas.microsoft.com/office/drawing/2014/main" id="{AFBBB5BB-CCB6-2145-91A5-D5C5D843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18273"/>
              </p:ext>
            </p:extLst>
          </p:nvPr>
        </p:nvGraphicFramePr>
        <p:xfrm>
          <a:off x="5795139" y="4848961"/>
          <a:ext cx="2130371" cy="3521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3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3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1600"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</a:rPr>
                        <a:t>BENCHMARKING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5FA57704-1DA5-A043-B307-1CD0EF62F988}"/>
              </a:ext>
            </a:extLst>
          </p:cNvPr>
          <p:cNvSpPr/>
          <p:nvPr/>
        </p:nvSpPr>
        <p:spPr>
          <a:xfrm>
            <a:off x="5799087" y="3405236"/>
            <a:ext cx="2126423" cy="1795855"/>
          </a:xfrm>
          <a:prstGeom prst="roundRect">
            <a:avLst>
              <a:gd name="adj" fmla="val 0"/>
            </a:avLst>
          </a:prstGeom>
          <a:noFill/>
          <a:ln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/>
          <p:nvPr/>
        </p:nvSpPr>
        <p:spPr>
          <a:xfrm>
            <a:off x="503238" y="912813"/>
            <a:ext cx="32219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ANALIZAR LOS PROCESOS?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8" name="Google Shape;508;p26"/>
          <p:cNvGrpSpPr/>
          <p:nvPr/>
        </p:nvGrpSpPr>
        <p:grpSpPr>
          <a:xfrm>
            <a:off x="503238" y="1489661"/>
            <a:ext cx="8185570" cy="3060815"/>
            <a:chOff x="436656" y="1160157"/>
            <a:chExt cx="8456333" cy="3060815"/>
          </a:xfrm>
          <a:solidFill>
            <a:srgbClr val="DDEEC7"/>
          </a:solidFill>
        </p:grpSpPr>
        <p:grpSp>
          <p:nvGrpSpPr>
            <p:cNvPr id="509" name="Google Shape;509;p26"/>
            <p:cNvGrpSpPr/>
            <p:nvPr/>
          </p:nvGrpSpPr>
          <p:grpSpPr>
            <a:xfrm>
              <a:off x="436656" y="1160157"/>
              <a:ext cx="4135344" cy="3060814"/>
              <a:chOff x="436656" y="1160157"/>
              <a:chExt cx="4135344" cy="3060814"/>
            </a:xfrm>
            <a:grpFill/>
          </p:grpSpPr>
          <p:sp>
            <p:nvSpPr>
              <p:cNvPr id="510" name="Google Shape;510;p26"/>
              <p:cNvSpPr/>
              <p:nvPr/>
            </p:nvSpPr>
            <p:spPr>
              <a:xfrm>
                <a:off x="436656" y="1160157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Eliminación de la duplicación.</a:t>
                </a:r>
                <a:endParaRPr lang="es-ES_tradnl" dirty="0"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436656" y="1667443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Reducción del tiempo de ciclo del proceso.</a:t>
                </a:r>
                <a:endParaRPr lang="es-ES_tradnl"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436656" y="2174730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Prueba de errores.</a:t>
                </a:r>
                <a:endParaRPr lang="es-ES_tradnl"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436656" y="2693148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Alianzas con los proveedores.</a:t>
                </a:r>
                <a:endParaRPr lang="es-ES_tradnl"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436656" y="3200434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Identificación de los principales problemas y riesgos.</a:t>
                </a:r>
                <a:endParaRPr lang="es-ES_tradnl"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36656" y="3707720"/>
                <a:ext cx="4135344" cy="513251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ts val="12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Eliminación de la burocracia. Eliminar tareas administrativas, aprobaciones y papeleos innecesarios.</a:t>
                </a:r>
                <a:endParaRPr lang="es-ES_tradnl"/>
              </a:p>
            </p:txBody>
          </p:sp>
        </p:grpSp>
        <p:grpSp>
          <p:nvGrpSpPr>
            <p:cNvPr id="516" name="Google Shape;516;p26"/>
            <p:cNvGrpSpPr/>
            <p:nvPr/>
          </p:nvGrpSpPr>
          <p:grpSpPr>
            <a:xfrm>
              <a:off x="4757645" y="1160157"/>
              <a:ext cx="4135344" cy="3060815"/>
              <a:chOff x="436656" y="1160157"/>
              <a:chExt cx="4135344" cy="3060815"/>
            </a:xfrm>
            <a:grpFill/>
          </p:grpSpPr>
          <p:sp>
            <p:nvSpPr>
              <p:cNvPr id="517" name="Google Shape;517;p26"/>
              <p:cNvSpPr/>
              <p:nvPr/>
            </p:nvSpPr>
            <p:spPr>
              <a:xfrm>
                <a:off x="436656" y="1160157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Estandarización.</a:t>
                </a:r>
                <a:endParaRPr lang="es-ES_tradnl"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436656" y="1667443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Automatización y/o mecanización.</a:t>
                </a:r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436656" y="2174730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Lenguaje simple. Comprensión sencilla en los documentos.</a:t>
                </a:r>
                <a:endParaRPr lang="es-ES_tradnl" sz="1100" dirty="0"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436656" y="2693148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Eficiencia en la utilización de equipos y sistemas.</a:t>
                </a:r>
                <a:endParaRPr lang="es-ES_tradnl"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436656" y="3200434"/>
                <a:ext cx="4135344" cy="366018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Simplificación. Eliminación de copias, datos, manipulaciones, reuniones, cuellos de botella.</a:t>
                </a:r>
                <a:endParaRPr lang="es-ES_tradnl" sz="1100" dirty="0"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436656" y="3707721"/>
                <a:ext cx="4135344" cy="513251"/>
              </a:xfrm>
              <a:prstGeom prst="roundRect">
                <a:avLst>
                  <a:gd name="adj" fmla="val 16948"/>
                </a:avLst>
              </a:prstGeom>
              <a:grpFill/>
              <a:ln>
                <a:noFill/>
              </a:ln>
            </p:spPr>
            <p:txBody>
              <a:bodyPr spcFirstLastPara="1" wrap="square" lIns="135000" tIns="45700" rIns="91425" bIns="45700" anchor="ctr" anchorCtr="0">
                <a:noAutofit/>
              </a:bodyPr>
              <a:lstStyle/>
              <a:p>
                <a:pPr marL="174625" marR="0" lvl="0" indent="-163513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92C14E"/>
                  </a:buClr>
                  <a:buSzPct val="100000"/>
                  <a:buFont typeface="Arial"/>
                  <a:buChar char="•"/>
                </a:pPr>
                <a:r>
                  <a:rPr lang="es-ES_tradnl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Evaluación del valor agregado. Eliminar las actividades que no agreguen valor y optimizar las que agreguen valor.</a:t>
                </a:r>
                <a:endParaRPr lang="es-ES_tradnl" sz="1100" dirty="0"/>
              </a:p>
            </p:txBody>
          </p:sp>
        </p:grp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8EA1CCA6-FEAE-1D4C-982C-1FD7774F25F9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/>
          <p:nvPr/>
        </p:nvSpPr>
        <p:spPr>
          <a:xfrm>
            <a:off x="503238" y="912813"/>
            <a:ext cx="792552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PARA REDUCIR EL TIEMPO</a:t>
            </a: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formas típicas para reducir el tiempo de ciclo son las siguientes:</a:t>
            </a:r>
            <a:endParaRPr lang="es-ES_tradnl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367F212C-9A1E-3345-AC11-2D173BFFF041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FB4F2B8-70BD-E242-8029-478E9AD6B0AE}"/>
              </a:ext>
            </a:extLst>
          </p:cNvPr>
          <p:cNvGrpSpPr/>
          <p:nvPr/>
        </p:nvGrpSpPr>
        <p:grpSpPr>
          <a:xfrm>
            <a:off x="1625994" y="1746354"/>
            <a:ext cx="5892011" cy="3487634"/>
            <a:chOff x="1457299" y="1507528"/>
            <a:chExt cx="6274117" cy="3713813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F0051412-765B-124D-B2C8-76961B05C8DB}"/>
                </a:ext>
              </a:extLst>
            </p:cNvPr>
            <p:cNvSpPr/>
            <p:nvPr/>
          </p:nvSpPr>
          <p:spPr>
            <a:xfrm>
              <a:off x="1457299" y="1507528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Actividades en serie vs. actividades en paralelo.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28610F6F-1D10-C34C-B862-E8509958B1C2}"/>
                </a:ext>
              </a:extLst>
            </p:cNvPr>
            <p:cNvSpPr/>
            <p:nvPr/>
          </p:nvSpPr>
          <p:spPr>
            <a:xfrm>
              <a:off x="3608387" y="1507528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Cambiar la secuencia de las actividades.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F7361327-B02C-7346-9B39-D18ED2BB8800}"/>
                </a:ext>
              </a:extLst>
            </p:cNvPr>
            <p:cNvSpPr/>
            <p:nvPr/>
          </p:nvSpPr>
          <p:spPr>
            <a:xfrm>
              <a:off x="5751981" y="1507528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Reducir el número de interrupciones.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7EDFC8A1-7B85-7A48-9873-28D0E7CA2153}"/>
                </a:ext>
              </a:extLst>
            </p:cNvPr>
            <p:cNvSpPr/>
            <p:nvPr/>
          </p:nvSpPr>
          <p:spPr>
            <a:xfrm>
              <a:off x="1457299" y="2796682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Mejorar políticas </a:t>
              </a:r>
              <a:br>
                <a:rPr lang="es-ES_tradnl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_tradnl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tiempo de procesamiento.</a:t>
              </a:r>
            </a:p>
          </p:txBody>
        </p:sp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B5DF0A9C-0DC3-A24A-A932-4F15B920547F}"/>
                </a:ext>
              </a:extLst>
            </p:cNvPr>
            <p:cNvSpPr/>
            <p:nvPr/>
          </p:nvSpPr>
          <p:spPr>
            <a:xfrm>
              <a:off x="3608387" y="2796682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Reducir el movimiento del </a:t>
              </a:r>
              <a:r>
                <a:rPr lang="es-ES_tradnl" sz="14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output.</a:t>
              </a:r>
              <a:endParaRPr lang="es-ES_trad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Rectángulo redondeado 24">
              <a:extLst>
                <a:ext uri="{FF2B5EF4-FFF2-40B4-BE49-F238E27FC236}">
                  <a16:creationId xmlns:a16="http://schemas.microsoft.com/office/drawing/2014/main" id="{11352768-B7A4-B44E-9DAA-BE88873E9F92}"/>
                </a:ext>
              </a:extLst>
            </p:cNvPr>
            <p:cNvSpPr/>
            <p:nvPr/>
          </p:nvSpPr>
          <p:spPr>
            <a:xfrm>
              <a:off x="5751981" y="2796682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Analizar la </a:t>
              </a:r>
              <a:br>
                <a:rPr lang="es-ES_tradnl"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localización.</a:t>
              </a:r>
            </a:p>
          </p:txBody>
        </p:sp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69EDE236-98F6-CC4E-96B3-1AA639F0D32A}"/>
                </a:ext>
              </a:extLst>
            </p:cNvPr>
            <p:cNvSpPr/>
            <p:nvPr/>
          </p:nvSpPr>
          <p:spPr>
            <a:xfrm>
              <a:off x="3608387" y="4078341"/>
              <a:ext cx="1979435" cy="1143000"/>
            </a:xfrm>
            <a:prstGeom prst="roundRect">
              <a:avLst>
                <a:gd name="adj" fmla="val 10787"/>
              </a:avLst>
            </a:prstGeom>
            <a:solidFill>
              <a:srgbClr val="FEC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Establecer </a:t>
              </a:r>
              <a:b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_tradnl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prioridades.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/>
          <p:nvPr/>
        </p:nvSpPr>
        <p:spPr>
          <a:xfrm>
            <a:off x="511342" y="925339"/>
            <a:ext cx="7088672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MEJORA DE PROCESOS EN LA CADENA DE SUMINISTROS</a:t>
            </a:r>
            <a:endParaRPr lang="es-ES_tradnl" dirty="0"/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de recepción de materia prima y entrega producto terminado</a:t>
            </a:r>
            <a:endParaRPr lang="es-ES_tradnl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C0F0704-C12B-7C4C-A37F-1EB23FC4138A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8F5BDE-01AF-A54D-9D86-9B5645E4EC7C}"/>
              </a:ext>
            </a:extLst>
          </p:cNvPr>
          <p:cNvGrpSpPr/>
          <p:nvPr/>
        </p:nvGrpSpPr>
        <p:grpSpPr>
          <a:xfrm>
            <a:off x="625620" y="1740955"/>
            <a:ext cx="7892759" cy="3351760"/>
            <a:chOff x="538773" y="1740955"/>
            <a:chExt cx="7892759" cy="3351760"/>
          </a:xfrm>
        </p:grpSpPr>
        <p:sp>
          <p:nvSpPr>
            <p:cNvPr id="32" name="Line 15">
              <a:extLst>
                <a:ext uri="{FF2B5EF4-FFF2-40B4-BE49-F238E27FC236}">
                  <a16:creationId xmlns:a16="http://schemas.microsoft.com/office/drawing/2014/main" id="{D5F24759-D109-F547-9565-3AB663CDF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A55EE783-3E58-A041-ADDE-5D1ED4C86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4" name="Line 17">
              <a:extLst>
                <a:ext uri="{FF2B5EF4-FFF2-40B4-BE49-F238E27FC236}">
                  <a16:creationId xmlns:a16="http://schemas.microsoft.com/office/drawing/2014/main" id="{BD9406F5-D264-184F-987F-518BBF5F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889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0" name="Rectángulo redondeado 39">
              <a:extLst>
                <a:ext uri="{FF2B5EF4-FFF2-40B4-BE49-F238E27FC236}">
                  <a16:creationId xmlns:a16="http://schemas.microsoft.com/office/drawing/2014/main" id="{A3C5C7C7-AD09-2448-883E-822A3EDD4845}"/>
                </a:ext>
              </a:extLst>
            </p:cNvPr>
            <p:cNvSpPr/>
            <p:nvPr/>
          </p:nvSpPr>
          <p:spPr>
            <a:xfrm>
              <a:off x="538773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Entrada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Vehículos</a:t>
              </a:r>
              <a:endParaRPr lang="es-ES_tradnl" sz="1300"/>
            </a:p>
          </p:txBody>
        </p:sp>
        <p:sp>
          <p:nvSpPr>
            <p:cNvPr id="41" name="Rectángulo redondeado 40">
              <a:extLst>
                <a:ext uri="{FF2B5EF4-FFF2-40B4-BE49-F238E27FC236}">
                  <a16:creationId xmlns:a16="http://schemas.microsoft.com/office/drawing/2014/main" id="{228013DF-4DE3-E14B-B94E-F012DA15E8AD}"/>
                </a:ext>
              </a:extLst>
            </p:cNvPr>
            <p:cNvSpPr/>
            <p:nvPr/>
          </p:nvSpPr>
          <p:spPr>
            <a:xfrm>
              <a:off x="2599920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área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Recepción</a:t>
              </a:r>
              <a:endParaRPr lang="es-ES_tradnl" sz="1300"/>
            </a:p>
          </p:txBody>
        </p:sp>
        <p:sp>
          <p:nvSpPr>
            <p:cNvPr id="42" name="Rectángulo redondeado 41">
              <a:extLst>
                <a:ext uri="{FF2B5EF4-FFF2-40B4-BE49-F238E27FC236}">
                  <a16:creationId xmlns:a16="http://schemas.microsoft.com/office/drawing/2014/main" id="{EAC36499-CF79-0D42-A5A0-5AC98EC59507}"/>
                </a:ext>
              </a:extLst>
            </p:cNvPr>
            <p:cNvSpPr/>
            <p:nvPr/>
          </p:nvSpPr>
          <p:spPr>
            <a:xfrm>
              <a:off x="4676057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Calidad Materia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Prima</a:t>
              </a:r>
              <a:endParaRPr lang="es-ES_tradnl" sz="1300"/>
            </a:p>
          </p:txBody>
        </p:sp>
        <p:sp>
          <p:nvSpPr>
            <p:cNvPr id="43" name="Rectángulo redondeado 42">
              <a:extLst>
                <a:ext uri="{FF2B5EF4-FFF2-40B4-BE49-F238E27FC236}">
                  <a16:creationId xmlns:a16="http://schemas.microsoft.com/office/drawing/2014/main" id="{6C030D5C-D55D-4946-BFF8-49C08B0F4EBD}"/>
                </a:ext>
              </a:extLst>
            </p:cNvPr>
            <p:cNvSpPr/>
            <p:nvPr/>
          </p:nvSpPr>
          <p:spPr>
            <a:xfrm>
              <a:off x="6744700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Almacenaje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Materia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Prima</a:t>
              </a:r>
              <a:endParaRPr lang="es-ES_tradnl" sz="1300"/>
            </a:p>
          </p:txBody>
        </p:sp>
        <p:sp>
          <p:nvSpPr>
            <p:cNvPr id="44" name="Rectángulo redondeado 43">
              <a:extLst>
                <a:ext uri="{FF2B5EF4-FFF2-40B4-BE49-F238E27FC236}">
                  <a16:creationId xmlns:a16="http://schemas.microsoft.com/office/drawing/2014/main" id="{590580B3-ADBD-F041-885A-720814FE7E56}"/>
                </a:ext>
              </a:extLst>
            </p:cNvPr>
            <p:cNvSpPr/>
            <p:nvPr/>
          </p:nvSpPr>
          <p:spPr>
            <a:xfrm>
              <a:off x="538773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 a</a:t>
              </a:r>
              <a:endParaRPr lang="es-ES_tradnl"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</a:t>
              </a:r>
              <a:endParaRPr lang="es-ES_tradnl" sz="1200"/>
            </a:p>
          </p:txBody>
        </p:sp>
        <p:sp>
          <p:nvSpPr>
            <p:cNvPr id="45" name="Rectángulo redondeado 44">
              <a:extLst>
                <a:ext uri="{FF2B5EF4-FFF2-40B4-BE49-F238E27FC236}">
                  <a16:creationId xmlns:a16="http://schemas.microsoft.com/office/drawing/2014/main" id="{90254D72-D7E6-9C48-89D1-57933A3B4414}"/>
                </a:ext>
              </a:extLst>
            </p:cNvPr>
            <p:cNvSpPr/>
            <p:nvPr/>
          </p:nvSpPr>
          <p:spPr>
            <a:xfrm>
              <a:off x="2599920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 </a:t>
              </a:r>
              <a:endParaRPr lang="es-ES_tradnl" sz="1300"/>
            </a:p>
          </p:txBody>
        </p:sp>
        <p:sp>
          <p:nvSpPr>
            <p:cNvPr id="46" name="Rectángulo redondeado 45">
              <a:extLst>
                <a:ext uri="{FF2B5EF4-FFF2-40B4-BE49-F238E27FC236}">
                  <a16:creationId xmlns:a16="http://schemas.microsoft.com/office/drawing/2014/main" id="{D1643538-1864-1249-BA2A-BB8D43CA99A2}"/>
                </a:ext>
              </a:extLst>
            </p:cNvPr>
            <p:cNvSpPr/>
            <p:nvPr/>
          </p:nvSpPr>
          <p:spPr>
            <a:xfrm>
              <a:off x="4676057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Empaque</a:t>
              </a:r>
              <a:endParaRPr lang="es-ES_tradnl" sz="1300"/>
            </a:p>
          </p:txBody>
        </p:sp>
        <p:sp>
          <p:nvSpPr>
            <p:cNvPr id="47" name="Rectángulo redondeado 46">
              <a:extLst>
                <a:ext uri="{FF2B5EF4-FFF2-40B4-BE49-F238E27FC236}">
                  <a16:creationId xmlns:a16="http://schemas.microsoft.com/office/drawing/2014/main" id="{37C8DB18-9E30-5F4B-B1A1-0474DB21232E}"/>
                </a:ext>
              </a:extLst>
            </p:cNvPr>
            <p:cNvSpPr/>
            <p:nvPr/>
          </p:nvSpPr>
          <p:spPr>
            <a:xfrm>
              <a:off x="6744700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Almacenaje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Producto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Terminado</a:t>
              </a:r>
              <a:endParaRPr lang="es-ES_tradnl" sz="1300"/>
            </a:p>
          </p:txBody>
        </p:sp>
        <p:sp>
          <p:nvSpPr>
            <p:cNvPr id="48" name="Line 15">
              <a:extLst>
                <a:ext uri="{FF2B5EF4-FFF2-40B4-BE49-F238E27FC236}">
                  <a16:creationId xmlns:a16="http://schemas.microsoft.com/office/drawing/2014/main" id="{B3C4DB32-39C3-7146-953A-753CE5755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9" name="Line 16">
              <a:extLst>
                <a:ext uri="{FF2B5EF4-FFF2-40B4-BE49-F238E27FC236}">
                  <a16:creationId xmlns:a16="http://schemas.microsoft.com/office/drawing/2014/main" id="{234F5CAE-9D35-3F42-953E-9EFBABF68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0" name="Line 17">
              <a:extLst>
                <a:ext uri="{FF2B5EF4-FFF2-40B4-BE49-F238E27FC236}">
                  <a16:creationId xmlns:a16="http://schemas.microsoft.com/office/drawing/2014/main" id="{B89AC02E-9562-F04F-AFA1-D68C63FBA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889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1" name="Rectángulo redondeado 50">
              <a:extLst>
                <a:ext uri="{FF2B5EF4-FFF2-40B4-BE49-F238E27FC236}">
                  <a16:creationId xmlns:a16="http://schemas.microsoft.com/office/drawing/2014/main" id="{59FC9AB5-1A71-604F-BBA3-ADB0A648FB59}"/>
                </a:ext>
              </a:extLst>
            </p:cNvPr>
            <p:cNvSpPr/>
            <p:nvPr/>
          </p:nvSpPr>
          <p:spPr>
            <a:xfrm>
              <a:off x="538773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s-ES_tradnl" sz="1300"/>
            </a:p>
          </p:txBody>
        </p:sp>
        <p:sp>
          <p:nvSpPr>
            <p:cNvPr id="52" name="Rectángulo redondeado 51">
              <a:extLst>
                <a:ext uri="{FF2B5EF4-FFF2-40B4-BE49-F238E27FC236}">
                  <a16:creationId xmlns:a16="http://schemas.microsoft.com/office/drawing/2014/main" id="{F04BE2B1-2E5D-1747-A154-ADEF6440FCC8}"/>
                </a:ext>
              </a:extLst>
            </p:cNvPr>
            <p:cNvSpPr/>
            <p:nvPr/>
          </p:nvSpPr>
          <p:spPr>
            <a:xfrm>
              <a:off x="2599920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del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Distribuidor</a:t>
              </a:r>
              <a:endParaRPr lang="es-ES_tradnl" sz="1300"/>
            </a:p>
          </p:txBody>
        </p:sp>
        <p:sp>
          <p:nvSpPr>
            <p:cNvPr id="53" name="Rectángulo redondeado 52">
              <a:extLst>
                <a:ext uri="{FF2B5EF4-FFF2-40B4-BE49-F238E27FC236}">
                  <a16:creationId xmlns:a16="http://schemas.microsoft.com/office/drawing/2014/main" id="{7F621A3B-CB6D-5D42-8B6E-526DC86CB454}"/>
                </a:ext>
              </a:extLst>
            </p:cNvPr>
            <p:cNvSpPr/>
            <p:nvPr/>
          </p:nvSpPr>
          <p:spPr>
            <a:xfrm>
              <a:off x="4676057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Entrega al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Cliente</a:t>
              </a:r>
              <a:endParaRPr lang="es-ES_tradnl" sz="1300"/>
            </a:p>
          </p:txBody>
        </p:sp>
        <p:sp>
          <p:nvSpPr>
            <p:cNvPr id="54" name="Line 15">
              <a:extLst>
                <a:ext uri="{FF2B5EF4-FFF2-40B4-BE49-F238E27FC236}">
                  <a16:creationId xmlns:a16="http://schemas.microsoft.com/office/drawing/2014/main" id="{5FEF927C-854C-C04B-BE28-9981370DA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475658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5" name="Line 16">
              <a:extLst>
                <a:ext uri="{FF2B5EF4-FFF2-40B4-BE49-F238E27FC236}">
                  <a16:creationId xmlns:a16="http://schemas.microsoft.com/office/drawing/2014/main" id="{57594C4A-8849-C64A-BF39-A27459593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475658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35F7223A-BDAA-A449-98A8-3FB87342B3B8}"/>
                </a:ext>
              </a:extLst>
            </p:cNvPr>
            <p:cNvSpPr/>
            <p:nvPr/>
          </p:nvSpPr>
          <p:spPr>
            <a:xfrm>
              <a:off x="1386590" y="2432586"/>
              <a:ext cx="6213423" cy="631496"/>
            </a:xfrm>
            <a:custGeom>
              <a:avLst/>
              <a:gdLst>
                <a:gd name="connsiteX0" fmla="*/ 6310859 w 6310859"/>
                <a:gd name="connsiteY0" fmla="*/ 0 h 622091"/>
                <a:gd name="connsiteX1" fmla="*/ 6310859 w 6310859"/>
                <a:gd name="connsiteY1" fmla="*/ 284813 h 622091"/>
                <a:gd name="connsiteX2" fmla="*/ 0 w 6310859"/>
                <a:gd name="connsiteY2" fmla="*/ 284813 h 622091"/>
                <a:gd name="connsiteX3" fmla="*/ 0 w 6310859"/>
                <a:gd name="connsiteY3" fmla="*/ 622091 h 6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0859" h="622091">
                  <a:moveTo>
                    <a:pt x="6310859" y="0"/>
                  </a:moveTo>
                  <a:lnTo>
                    <a:pt x="6310859" y="284813"/>
                  </a:lnTo>
                  <a:lnTo>
                    <a:pt x="0" y="284813"/>
                  </a:lnTo>
                  <a:lnTo>
                    <a:pt x="0" y="622091"/>
                  </a:lnTo>
                </a:path>
              </a:pathLst>
            </a:custGeom>
            <a:noFill/>
            <a:ln>
              <a:solidFill>
                <a:srgbClr val="715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C701B96B-7BB7-EA41-8174-A21B366E4F3F}"/>
                </a:ext>
              </a:extLst>
            </p:cNvPr>
            <p:cNvSpPr/>
            <p:nvPr/>
          </p:nvSpPr>
          <p:spPr>
            <a:xfrm>
              <a:off x="1386590" y="3766710"/>
              <a:ext cx="6213423" cy="631496"/>
            </a:xfrm>
            <a:custGeom>
              <a:avLst/>
              <a:gdLst>
                <a:gd name="connsiteX0" fmla="*/ 6310859 w 6310859"/>
                <a:gd name="connsiteY0" fmla="*/ 0 h 622091"/>
                <a:gd name="connsiteX1" fmla="*/ 6310859 w 6310859"/>
                <a:gd name="connsiteY1" fmla="*/ 284813 h 622091"/>
                <a:gd name="connsiteX2" fmla="*/ 0 w 6310859"/>
                <a:gd name="connsiteY2" fmla="*/ 284813 h 622091"/>
                <a:gd name="connsiteX3" fmla="*/ 0 w 6310859"/>
                <a:gd name="connsiteY3" fmla="*/ 622091 h 6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0859" h="622091">
                  <a:moveTo>
                    <a:pt x="6310859" y="0"/>
                  </a:moveTo>
                  <a:lnTo>
                    <a:pt x="6310859" y="284813"/>
                  </a:lnTo>
                  <a:lnTo>
                    <a:pt x="0" y="284813"/>
                  </a:lnTo>
                  <a:lnTo>
                    <a:pt x="0" y="622091"/>
                  </a:lnTo>
                </a:path>
              </a:pathLst>
            </a:custGeom>
            <a:noFill/>
            <a:ln>
              <a:solidFill>
                <a:srgbClr val="715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ángulo 75">
            <a:extLst>
              <a:ext uri="{FF2B5EF4-FFF2-40B4-BE49-F238E27FC236}">
                <a16:creationId xmlns:a16="http://schemas.microsoft.com/office/drawing/2014/main" id="{A0DB5243-99EA-144E-8CC1-72591D3768AC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7" name="object 7">
            <a:extLst>
              <a:ext uri="{FF2B5EF4-FFF2-40B4-BE49-F238E27FC236}">
                <a16:creationId xmlns:a16="http://schemas.microsoft.com/office/drawing/2014/main" id="{13B74B1C-48E0-9A4B-A675-08FC23F486EF}"/>
              </a:ext>
            </a:extLst>
          </p:cNvPr>
          <p:cNvSpPr txBox="1"/>
          <p:nvPr/>
        </p:nvSpPr>
        <p:spPr>
          <a:xfrm>
            <a:off x="1282298" y="918372"/>
            <a:ext cx="552172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ts val="1800"/>
            </a:pPr>
            <a:r>
              <a:rPr lang="es-ES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En esta sesión:</a:t>
            </a:r>
            <a:endParaRPr lang="es-ES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177800" lvl="1" indent="-165100"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ES_tradnl" b="1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Aprenderás</a:t>
            </a:r>
            <a:r>
              <a:rPr lang="es-ES_tradnl" spc="-10" dirty="0">
                <a:solidFill>
                  <a:srgbClr val="262626"/>
                </a:solidFill>
                <a:latin typeface="Calibri" charset="0"/>
                <a:cs typeface="Calibri" charset="0"/>
                <a:sym typeface="Calibri"/>
              </a:rPr>
              <a:t> a utilizar un diagrama de bloque para  analizar los procesos de SCM y plantear alternativas de mejora que permitan optimizar la gestión de una empresa, esto lo lograrás con la ayuda de algunas definiciones y ejemplos que encontrarás en esta sesión </a:t>
            </a:r>
            <a:endParaRPr lang="es-ES_tradnl" spc="-10" dirty="0">
              <a:solidFill>
                <a:srgbClr val="262626"/>
              </a:solidFill>
              <a:latin typeface="Calibri" charset="0"/>
              <a:cs typeface="Calibri" charset="0"/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21E3B179-C541-8648-8F31-E0B6B32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sp>
        <p:nvSpPr>
          <p:cNvPr id="80" name="Rectángulo 79">
            <a:extLst>
              <a:ext uri="{FF2B5EF4-FFF2-40B4-BE49-F238E27FC236}">
                <a16:creationId xmlns:a16="http://schemas.microsoft.com/office/drawing/2014/main" id="{456B3E5E-83BB-6C44-A15B-A22CCB568F4C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DDE12965-04D2-8A40-87EE-A90DA850F99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E983133-F9B9-3D4E-85A4-86125F490A34}"/>
              </a:ext>
            </a:extLst>
          </p:cNvPr>
          <p:cNvGrpSpPr/>
          <p:nvPr/>
        </p:nvGrpSpPr>
        <p:grpSpPr>
          <a:xfrm>
            <a:off x="684213" y="2534583"/>
            <a:ext cx="7978580" cy="1741902"/>
            <a:chOff x="684213" y="2534583"/>
            <a:chExt cx="7978580" cy="1741902"/>
          </a:xfrm>
        </p:grpSpPr>
        <p:sp>
          <p:nvSpPr>
            <p:cNvPr id="83" name="Rectángulo redondeado 82">
              <a:extLst>
                <a:ext uri="{FF2B5EF4-FFF2-40B4-BE49-F238E27FC236}">
                  <a16:creationId xmlns:a16="http://schemas.microsoft.com/office/drawing/2014/main" id="{EE0C793D-4A87-CC42-8749-1C717FB93C38}"/>
                </a:ext>
              </a:extLst>
            </p:cNvPr>
            <p:cNvSpPr/>
            <p:nvPr/>
          </p:nvSpPr>
          <p:spPr>
            <a:xfrm>
              <a:off x="684213" y="2534583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Pronóstico de ventas / demanda</a:t>
              </a:r>
            </a:p>
          </p:txBody>
        </p:sp>
        <p:sp>
          <p:nvSpPr>
            <p:cNvPr id="101" name="Rectángulo redondeado 100">
              <a:extLst>
                <a:ext uri="{FF2B5EF4-FFF2-40B4-BE49-F238E27FC236}">
                  <a16:creationId xmlns:a16="http://schemas.microsoft.com/office/drawing/2014/main" id="{3C542BD0-04CB-1848-A2D5-1B90AA1F0D79}"/>
                </a:ext>
              </a:extLst>
            </p:cNvPr>
            <p:cNvSpPr/>
            <p:nvPr/>
          </p:nvSpPr>
          <p:spPr>
            <a:xfrm>
              <a:off x="2367678" y="2534583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Inventarios</a:t>
              </a:r>
            </a:p>
          </p:txBody>
        </p:sp>
        <p:cxnSp>
          <p:nvCxnSpPr>
            <p:cNvPr id="3" name="Conector recto de flecha 2">
              <a:extLst>
                <a:ext uri="{FF2B5EF4-FFF2-40B4-BE49-F238E27FC236}">
                  <a16:creationId xmlns:a16="http://schemas.microsoft.com/office/drawing/2014/main" id="{6ED57F19-BFF1-8E49-B33F-6122CAFEC647}"/>
                </a:ext>
              </a:extLst>
            </p:cNvPr>
            <p:cNvCxnSpPr>
              <a:stCxn id="83" idx="3"/>
              <a:endCxn id="101" idx="1"/>
            </p:cNvCxnSpPr>
            <p:nvPr/>
          </p:nvCxnSpPr>
          <p:spPr>
            <a:xfrm>
              <a:off x="2019768" y="2857500"/>
              <a:ext cx="347910" cy="0"/>
            </a:xfrm>
            <a:prstGeom prst="straightConnector1">
              <a:avLst/>
            </a:prstGeom>
            <a:ln w="19050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ángulo redondeado 101">
              <a:extLst>
                <a:ext uri="{FF2B5EF4-FFF2-40B4-BE49-F238E27FC236}">
                  <a16:creationId xmlns:a16="http://schemas.microsoft.com/office/drawing/2014/main" id="{A4AC5F05-329D-8946-A60C-1E215C684BCF}"/>
                </a:ext>
              </a:extLst>
            </p:cNvPr>
            <p:cNvSpPr/>
            <p:nvPr/>
          </p:nvSpPr>
          <p:spPr>
            <a:xfrm>
              <a:off x="3996642" y="2534583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Compras</a:t>
              </a:r>
            </a:p>
          </p:txBody>
        </p: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42D8889F-CBA1-C448-AEA0-FD890C5980BA}"/>
                </a:ext>
              </a:extLst>
            </p:cNvPr>
            <p:cNvCxnSpPr>
              <a:endCxn id="102" idx="1"/>
            </p:cNvCxnSpPr>
            <p:nvPr/>
          </p:nvCxnSpPr>
          <p:spPr>
            <a:xfrm>
              <a:off x="3648732" y="2857500"/>
              <a:ext cx="347910" cy="0"/>
            </a:xfrm>
            <a:prstGeom prst="straightConnector1">
              <a:avLst/>
            </a:prstGeom>
            <a:ln w="19050">
              <a:solidFill>
                <a:srgbClr val="92C1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ángulo redondeado 103">
              <a:extLst>
                <a:ext uri="{FF2B5EF4-FFF2-40B4-BE49-F238E27FC236}">
                  <a16:creationId xmlns:a16="http://schemas.microsoft.com/office/drawing/2014/main" id="{F1228798-750E-684B-B1EA-6F8E6AAF6EFB}"/>
                </a:ext>
              </a:extLst>
            </p:cNvPr>
            <p:cNvSpPr/>
            <p:nvPr/>
          </p:nvSpPr>
          <p:spPr>
            <a:xfrm>
              <a:off x="5655885" y="2534583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</a:p>
          </p:txBody>
        </p: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2FE52954-42BE-134F-B69F-0683E1620E75}"/>
                </a:ext>
              </a:extLst>
            </p:cNvPr>
            <p:cNvCxnSpPr>
              <a:endCxn id="104" idx="1"/>
            </p:cNvCxnSpPr>
            <p:nvPr/>
          </p:nvCxnSpPr>
          <p:spPr>
            <a:xfrm>
              <a:off x="5307975" y="2857500"/>
              <a:ext cx="347910" cy="0"/>
            </a:xfrm>
            <a:prstGeom prst="straightConnector1">
              <a:avLst/>
            </a:prstGeom>
            <a:ln w="19050">
              <a:solidFill>
                <a:srgbClr val="7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ángulo redondeado 105">
              <a:extLst>
                <a:ext uri="{FF2B5EF4-FFF2-40B4-BE49-F238E27FC236}">
                  <a16:creationId xmlns:a16="http://schemas.microsoft.com/office/drawing/2014/main" id="{DD042601-8764-E249-8C39-D1F40E1326DC}"/>
                </a:ext>
              </a:extLst>
            </p:cNvPr>
            <p:cNvSpPr/>
            <p:nvPr/>
          </p:nvSpPr>
          <p:spPr>
            <a:xfrm>
              <a:off x="7327238" y="2534583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de materiales</a:t>
              </a:r>
            </a:p>
          </p:txBody>
        </p: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389ED026-0E9C-434C-ACE1-F5DAFAC1D89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6979328" y="2857500"/>
              <a:ext cx="347910" cy="0"/>
            </a:xfrm>
            <a:prstGeom prst="straightConnector1">
              <a:avLst/>
            </a:prstGeom>
            <a:ln w="19050">
              <a:solidFill>
                <a:srgbClr val="00B1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ángulo redondeado 107">
              <a:extLst>
                <a:ext uri="{FF2B5EF4-FFF2-40B4-BE49-F238E27FC236}">
                  <a16:creationId xmlns:a16="http://schemas.microsoft.com/office/drawing/2014/main" id="{7AAD58E4-7D53-5E4D-A043-211E9E952E08}"/>
                </a:ext>
              </a:extLst>
            </p:cNvPr>
            <p:cNvSpPr/>
            <p:nvPr/>
          </p:nvSpPr>
          <p:spPr>
            <a:xfrm>
              <a:off x="684213" y="3630652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 / elaboración</a:t>
              </a:r>
            </a:p>
          </p:txBody>
        </p:sp>
        <p:sp>
          <p:nvSpPr>
            <p:cNvPr id="109" name="Rectángulo redondeado 108">
              <a:extLst>
                <a:ext uri="{FF2B5EF4-FFF2-40B4-BE49-F238E27FC236}">
                  <a16:creationId xmlns:a16="http://schemas.microsoft.com/office/drawing/2014/main" id="{440A70FB-6C83-2443-B47A-E954A987C18B}"/>
                </a:ext>
              </a:extLst>
            </p:cNvPr>
            <p:cNvSpPr/>
            <p:nvPr/>
          </p:nvSpPr>
          <p:spPr>
            <a:xfrm>
              <a:off x="2367678" y="3630652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de producto terminado</a:t>
              </a:r>
            </a:p>
          </p:txBody>
        </p:sp>
        <p:cxnSp>
          <p:nvCxnSpPr>
            <p:cNvPr id="110" name="Conector recto de flecha 109">
              <a:extLst>
                <a:ext uri="{FF2B5EF4-FFF2-40B4-BE49-F238E27FC236}">
                  <a16:creationId xmlns:a16="http://schemas.microsoft.com/office/drawing/2014/main" id="{6BF8B6F5-3BCA-C640-AFEE-00F4421C10D4}"/>
                </a:ext>
              </a:extLst>
            </p:cNvPr>
            <p:cNvCxnSpPr>
              <a:stCxn id="108" idx="3"/>
              <a:endCxn id="109" idx="1"/>
            </p:cNvCxnSpPr>
            <p:nvPr/>
          </p:nvCxnSpPr>
          <p:spPr>
            <a:xfrm>
              <a:off x="2019768" y="3953569"/>
              <a:ext cx="347910" cy="0"/>
            </a:xfrm>
            <a:prstGeom prst="straightConnector1">
              <a:avLst/>
            </a:prstGeom>
            <a:ln w="19050">
              <a:solidFill>
                <a:srgbClr val="EE46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ángulo redondeado 110">
              <a:extLst>
                <a:ext uri="{FF2B5EF4-FFF2-40B4-BE49-F238E27FC236}">
                  <a16:creationId xmlns:a16="http://schemas.microsoft.com/office/drawing/2014/main" id="{C5992283-3FBB-A94D-A7B0-E415C3C5613D}"/>
                </a:ext>
              </a:extLst>
            </p:cNvPr>
            <p:cNvSpPr/>
            <p:nvPr/>
          </p:nvSpPr>
          <p:spPr>
            <a:xfrm>
              <a:off x="3996642" y="3630652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</a:p>
          </p:txBody>
        </p: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A057DEB8-B5C2-DE48-956C-E5FB4D91FB32}"/>
                </a:ext>
              </a:extLst>
            </p:cNvPr>
            <p:cNvCxnSpPr>
              <a:endCxn id="111" idx="1"/>
            </p:cNvCxnSpPr>
            <p:nvPr/>
          </p:nvCxnSpPr>
          <p:spPr>
            <a:xfrm>
              <a:off x="3648732" y="3953569"/>
              <a:ext cx="347910" cy="0"/>
            </a:xfrm>
            <a:prstGeom prst="straightConnector1">
              <a:avLst/>
            </a:prstGeom>
            <a:ln w="19050">
              <a:solidFill>
                <a:srgbClr val="92C1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A9150532-8E8D-F94C-BD37-87FC3A4ABC09}"/>
                </a:ext>
              </a:extLst>
            </p:cNvPr>
            <p:cNvSpPr/>
            <p:nvPr/>
          </p:nvSpPr>
          <p:spPr>
            <a:xfrm>
              <a:off x="5655885" y="3630652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Distribución</a:t>
              </a:r>
            </a:p>
          </p:txBody>
        </p:sp>
        <p:cxnSp>
          <p:nvCxnSpPr>
            <p:cNvPr id="114" name="Conector recto de flecha 113">
              <a:extLst>
                <a:ext uri="{FF2B5EF4-FFF2-40B4-BE49-F238E27FC236}">
                  <a16:creationId xmlns:a16="http://schemas.microsoft.com/office/drawing/2014/main" id="{D604C903-71C8-8040-9549-0F4D91A2C88F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5307975" y="3953569"/>
              <a:ext cx="347910" cy="0"/>
            </a:xfrm>
            <a:prstGeom prst="straightConnector1">
              <a:avLst/>
            </a:prstGeom>
            <a:ln w="19050">
              <a:solidFill>
                <a:srgbClr val="715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ángulo redondeado 114">
              <a:extLst>
                <a:ext uri="{FF2B5EF4-FFF2-40B4-BE49-F238E27FC236}">
                  <a16:creationId xmlns:a16="http://schemas.microsoft.com/office/drawing/2014/main" id="{F17C6C6F-3726-3D42-95C5-D42D1B2DCBFB}"/>
                </a:ext>
              </a:extLst>
            </p:cNvPr>
            <p:cNvSpPr/>
            <p:nvPr/>
          </p:nvSpPr>
          <p:spPr>
            <a:xfrm>
              <a:off x="7327238" y="3630652"/>
              <a:ext cx="1335555" cy="645833"/>
            </a:xfrm>
            <a:prstGeom prst="roundRect">
              <a:avLst>
                <a:gd name="adj" fmla="val 16033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-ES_tradnl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Cliente / verificar satisfacción del cliente interno</a:t>
              </a:r>
            </a:p>
          </p:txBody>
        </p:sp>
        <p:cxnSp>
          <p:nvCxnSpPr>
            <p:cNvPr id="116" name="Conector recto de flecha 115">
              <a:extLst>
                <a:ext uri="{FF2B5EF4-FFF2-40B4-BE49-F238E27FC236}">
                  <a16:creationId xmlns:a16="http://schemas.microsoft.com/office/drawing/2014/main" id="{F90DCB83-642A-A14C-B9C4-007F543103ED}"/>
                </a:ext>
              </a:extLst>
            </p:cNvPr>
            <p:cNvCxnSpPr>
              <a:endCxn id="115" idx="1"/>
            </p:cNvCxnSpPr>
            <p:nvPr/>
          </p:nvCxnSpPr>
          <p:spPr>
            <a:xfrm>
              <a:off x="6979328" y="3953569"/>
              <a:ext cx="347910" cy="0"/>
            </a:xfrm>
            <a:prstGeom prst="straightConnector1">
              <a:avLst/>
            </a:prstGeom>
            <a:ln w="19050">
              <a:solidFill>
                <a:srgbClr val="00B1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42B0CC4-4722-F749-A057-697F0F275387}"/>
                </a:ext>
              </a:extLst>
            </p:cNvPr>
            <p:cNvSpPr/>
            <p:nvPr/>
          </p:nvSpPr>
          <p:spPr>
            <a:xfrm>
              <a:off x="1283793" y="3148927"/>
              <a:ext cx="6703582" cy="481724"/>
            </a:xfrm>
            <a:custGeom>
              <a:avLst/>
              <a:gdLst>
                <a:gd name="connsiteX0" fmla="*/ 6703582 w 6703582"/>
                <a:gd name="connsiteY0" fmla="*/ 0 h 442061"/>
                <a:gd name="connsiteX1" fmla="*/ 6703582 w 6703582"/>
                <a:gd name="connsiteY1" fmla="*/ 181669 h 442061"/>
                <a:gd name="connsiteX2" fmla="*/ 0 w 6703582"/>
                <a:gd name="connsiteY2" fmla="*/ 181669 h 442061"/>
                <a:gd name="connsiteX3" fmla="*/ 0 w 6703582"/>
                <a:gd name="connsiteY3" fmla="*/ 442061 h 4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3582" h="442061">
                  <a:moveTo>
                    <a:pt x="6703582" y="0"/>
                  </a:moveTo>
                  <a:lnTo>
                    <a:pt x="6703582" y="181669"/>
                  </a:lnTo>
                  <a:lnTo>
                    <a:pt x="0" y="181669"/>
                  </a:lnTo>
                  <a:lnTo>
                    <a:pt x="0" y="442061"/>
                  </a:lnTo>
                </a:path>
              </a:pathLst>
            </a:custGeom>
            <a:noFill/>
            <a:ln w="19050">
              <a:solidFill>
                <a:srgbClr val="FE782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/>
        </p:nvSpPr>
        <p:spPr>
          <a:xfrm>
            <a:off x="511341" y="925339"/>
            <a:ext cx="8164347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MEJORA DE PROCESOS EN LA CADENA DE SUMINISTROS</a:t>
            </a:r>
            <a:endParaRPr lang="es-ES_tradnl" dirty="0"/>
          </a:p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de recepción de materia prima y entrega producto terminado</a:t>
            </a:r>
            <a:endParaRPr lang="es-ES_tradnl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C4DD94DE-A9AE-6C47-A0F7-55850E5B8F0B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913D345-C919-F049-9EE9-756ACEA01DE7}"/>
              </a:ext>
            </a:extLst>
          </p:cNvPr>
          <p:cNvGrpSpPr/>
          <p:nvPr/>
        </p:nvGrpSpPr>
        <p:grpSpPr>
          <a:xfrm>
            <a:off x="625620" y="1740955"/>
            <a:ext cx="7892759" cy="3351760"/>
            <a:chOff x="538773" y="1740955"/>
            <a:chExt cx="7892759" cy="3351760"/>
          </a:xfrm>
        </p:grpSpPr>
        <p:sp>
          <p:nvSpPr>
            <p:cNvPr id="38" name="Line 15">
              <a:extLst>
                <a:ext uri="{FF2B5EF4-FFF2-40B4-BE49-F238E27FC236}">
                  <a16:creationId xmlns:a16="http://schemas.microsoft.com/office/drawing/2014/main" id="{8F186882-06BD-2847-AFB9-17A31AF22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D8F6FFF8-4768-7F49-8B92-A298D8404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0" name="Line 17">
              <a:extLst>
                <a:ext uri="{FF2B5EF4-FFF2-40B4-BE49-F238E27FC236}">
                  <a16:creationId xmlns:a16="http://schemas.microsoft.com/office/drawing/2014/main" id="{505A92D2-70FD-A548-8D4A-4A241CE69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889" y="2088334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1" name="Rectángulo redondeado 40">
              <a:extLst>
                <a:ext uri="{FF2B5EF4-FFF2-40B4-BE49-F238E27FC236}">
                  <a16:creationId xmlns:a16="http://schemas.microsoft.com/office/drawing/2014/main" id="{291E9B7F-F299-194C-9DC2-CD7DD8E3FAC8}"/>
                </a:ext>
              </a:extLst>
            </p:cNvPr>
            <p:cNvSpPr/>
            <p:nvPr/>
          </p:nvSpPr>
          <p:spPr>
            <a:xfrm>
              <a:off x="538773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Entrada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Vehículos</a:t>
              </a:r>
              <a:endParaRPr lang="es-ES_tradnl" sz="1300"/>
            </a:p>
          </p:txBody>
        </p:sp>
        <p:sp>
          <p:nvSpPr>
            <p:cNvPr id="42" name="Rectángulo redondeado 41">
              <a:extLst>
                <a:ext uri="{FF2B5EF4-FFF2-40B4-BE49-F238E27FC236}">
                  <a16:creationId xmlns:a16="http://schemas.microsoft.com/office/drawing/2014/main" id="{FF529AB7-6641-FD4C-BB57-A5C3A0A18384}"/>
                </a:ext>
              </a:extLst>
            </p:cNvPr>
            <p:cNvSpPr/>
            <p:nvPr/>
          </p:nvSpPr>
          <p:spPr>
            <a:xfrm>
              <a:off x="2599920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área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Recepción</a:t>
              </a:r>
              <a:endParaRPr lang="es-ES_tradnl" sz="1300"/>
            </a:p>
          </p:txBody>
        </p:sp>
        <p:sp>
          <p:nvSpPr>
            <p:cNvPr id="43" name="Rectángulo redondeado 42">
              <a:extLst>
                <a:ext uri="{FF2B5EF4-FFF2-40B4-BE49-F238E27FC236}">
                  <a16:creationId xmlns:a16="http://schemas.microsoft.com/office/drawing/2014/main" id="{B831FDF8-1812-AE4D-ADB7-739911A2CEA8}"/>
                </a:ext>
              </a:extLst>
            </p:cNvPr>
            <p:cNvSpPr/>
            <p:nvPr/>
          </p:nvSpPr>
          <p:spPr>
            <a:xfrm>
              <a:off x="4676057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Calidad Materia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Prima</a:t>
              </a:r>
              <a:endParaRPr lang="es-ES_tradnl" sz="1300"/>
            </a:p>
          </p:txBody>
        </p:sp>
        <p:sp>
          <p:nvSpPr>
            <p:cNvPr id="44" name="Rectángulo redondeado 43">
              <a:extLst>
                <a:ext uri="{FF2B5EF4-FFF2-40B4-BE49-F238E27FC236}">
                  <a16:creationId xmlns:a16="http://schemas.microsoft.com/office/drawing/2014/main" id="{AC42057F-D319-9D45-86B6-8451497CFE0F}"/>
                </a:ext>
              </a:extLst>
            </p:cNvPr>
            <p:cNvSpPr/>
            <p:nvPr/>
          </p:nvSpPr>
          <p:spPr>
            <a:xfrm>
              <a:off x="6744700" y="174095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Almacenaje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Materia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Prima</a:t>
              </a:r>
              <a:endParaRPr lang="es-ES_tradnl" sz="1300"/>
            </a:p>
          </p:txBody>
        </p:sp>
        <p:sp>
          <p:nvSpPr>
            <p:cNvPr id="45" name="Rectángulo redondeado 44">
              <a:extLst>
                <a:ext uri="{FF2B5EF4-FFF2-40B4-BE49-F238E27FC236}">
                  <a16:creationId xmlns:a16="http://schemas.microsoft.com/office/drawing/2014/main" id="{72772969-02BC-7D42-92B9-C5CB498ED887}"/>
                </a:ext>
              </a:extLst>
            </p:cNvPr>
            <p:cNvSpPr/>
            <p:nvPr/>
          </p:nvSpPr>
          <p:spPr>
            <a:xfrm>
              <a:off x="538773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 a</a:t>
              </a:r>
              <a:endParaRPr lang="es-ES_tradnl"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</a:t>
              </a:r>
              <a:endParaRPr lang="es-ES_tradnl" sz="1200"/>
            </a:p>
          </p:txBody>
        </p:sp>
        <p:sp>
          <p:nvSpPr>
            <p:cNvPr id="46" name="Rectángulo redondeado 45">
              <a:extLst>
                <a:ext uri="{FF2B5EF4-FFF2-40B4-BE49-F238E27FC236}">
                  <a16:creationId xmlns:a16="http://schemas.microsoft.com/office/drawing/2014/main" id="{46C9EA3F-2B99-6E49-8BEB-453852E2E398}"/>
                </a:ext>
              </a:extLst>
            </p:cNvPr>
            <p:cNvSpPr/>
            <p:nvPr/>
          </p:nvSpPr>
          <p:spPr>
            <a:xfrm>
              <a:off x="2599920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Producción </a:t>
              </a:r>
              <a:endParaRPr lang="es-ES_tradnl" sz="1300"/>
            </a:p>
          </p:txBody>
        </p:sp>
        <p:sp>
          <p:nvSpPr>
            <p:cNvPr id="47" name="Rectángulo redondeado 46">
              <a:extLst>
                <a:ext uri="{FF2B5EF4-FFF2-40B4-BE49-F238E27FC236}">
                  <a16:creationId xmlns:a16="http://schemas.microsoft.com/office/drawing/2014/main" id="{1E271D4E-7477-D24F-93C4-1BD307912384}"/>
                </a:ext>
              </a:extLst>
            </p:cNvPr>
            <p:cNvSpPr/>
            <p:nvPr/>
          </p:nvSpPr>
          <p:spPr>
            <a:xfrm>
              <a:off x="4676057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Empaque</a:t>
              </a:r>
              <a:endParaRPr lang="es-ES_tradnl" sz="1300"/>
            </a:p>
          </p:txBody>
        </p:sp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2C397290-2C8D-3149-B001-A2022BF5E810}"/>
                </a:ext>
              </a:extLst>
            </p:cNvPr>
            <p:cNvSpPr/>
            <p:nvPr/>
          </p:nvSpPr>
          <p:spPr>
            <a:xfrm>
              <a:off x="6744700" y="306758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Almacenaje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Producto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Terminado</a:t>
              </a:r>
              <a:endParaRPr lang="es-ES_tradnl" sz="1300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2F5214AC-F003-C847-8EE4-3A989C4F6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0" name="Line 16">
              <a:extLst>
                <a:ext uri="{FF2B5EF4-FFF2-40B4-BE49-F238E27FC236}">
                  <a16:creationId xmlns:a16="http://schemas.microsoft.com/office/drawing/2014/main" id="{C399CB4A-EC88-594A-80DD-39F989CC7D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1" name="Line 17">
              <a:extLst>
                <a:ext uri="{FF2B5EF4-FFF2-40B4-BE49-F238E27FC236}">
                  <a16:creationId xmlns:a16="http://schemas.microsoft.com/office/drawing/2014/main" id="{E3A3DA56-8634-0F4A-AC5C-715CFBC39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889" y="341496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2" name="Rectángulo redondeado 51">
              <a:extLst>
                <a:ext uri="{FF2B5EF4-FFF2-40B4-BE49-F238E27FC236}">
                  <a16:creationId xmlns:a16="http://schemas.microsoft.com/office/drawing/2014/main" id="{896B1B33-C966-D244-AA2F-C7A821464984}"/>
                </a:ext>
              </a:extLst>
            </p:cNvPr>
            <p:cNvSpPr/>
            <p:nvPr/>
          </p:nvSpPr>
          <p:spPr>
            <a:xfrm>
              <a:off x="538773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Transporte</a:t>
              </a:r>
              <a:endParaRPr lang="es-ES_tradnl" sz="1300"/>
            </a:p>
          </p:txBody>
        </p:sp>
        <p:sp>
          <p:nvSpPr>
            <p:cNvPr id="53" name="Rectángulo redondeado 52">
              <a:extLst>
                <a:ext uri="{FF2B5EF4-FFF2-40B4-BE49-F238E27FC236}">
                  <a16:creationId xmlns:a16="http://schemas.microsoft.com/office/drawing/2014/main" id="{3D0C24A9-B8B0-1545-8186-AF952B8B090A}"/>
                </a:ext>
              </a:extLst>
            </p:cNvPr>
            <p:cNvSpPr/>
            <p:nvPr/>
          </p:nvSpPr>
          <p:spPr>
            <a:xfrm>
              <a:off x="2599920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Almacén del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Distribuidor</a:t>
              </a:r>
              <a:endParaRPr lang="es-ES_tradnl" sz="1300"/>
            </a:p>
          </p:txBody>
        </p:sp>
        <p:sp>
          <p:nvSpPr>
            <p:cNvPr id="54" name="Rectángulo redondeado 53">
              <a:extLst>
                <a:ext uri="{FF2B5EF4-FFF2-40B4-BE49-F238E27FC236}">
                  <a16:creationId xmlns:a16="http://schemas.microsoft.com/office/drawing/2014/main" id="{241D783E-94BC-DD4A-A6B0-A5021F0BE0CC}"/>
                </a:ext>
              </a:extLst>
            </p:cNvPr>
            <p:cNvSpPr/>
            <p:nvPr/>
          </p:nvSpPr>
          <p:spPr>
            <a:xfrm>
              <a:off x="4676057" y="4394215"/>
              <a:ext cx="1686832" cy="698500"/>
            </a:xfrm>
            <a:prstGeom prst="roundRect">
              <a:avLst>
                <a:gd name="adj" fmla="val 10787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Entrega al </a:t>
              </a:r>
              <a:endParaRPr lang="es-ES_tradnl" sz="13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Cliente</a:t>
              </a:r>
              <a:endParaRPr lang="es-ES_tradnl" sz="1300"/>
            </a:p>
          </p:txBody>
        </p:sp>
        <p:sp>
          <p:nvSpPr>
            <p:cNvPr id="55" name="Line 15">
              <a:extLst>
                <a:ext uri="{FF2B5EF4-FFF2-40B4-BE49-F238E27FC236}">
                  <a16:creationId xmlns:a16="http://schemas.microsoft.com/office/drawing/2014/main" id="{7CB0B793-C136-0848-AFDF-6369A8110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604" y="475658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44D7EA2A-95C0-5A41-BFE2-8775E59E8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464" y="4756583"/>
              <a:ext cx="380063" cy="0"/>
            </a:xfrm>
            <a:prstGeom prst="line">
              <a:avLst/>
            </a:prstGeom>
            <a:ln w="28575">
              <a:solidFill>
                <a:srgbClr val="7150A0"/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bg1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1DA1B2FE-2DA1-B845-A923-270631BAB6E2}"/>
                </a:ext>
              </a:extLst>
            </p:cNvPr>
            <p:cNvSpPr/>
            <p:nvPr/>
          </p:nvSpPr>
          <p:spPr>
            <a:xfrm>
              <a:off x="1386590" y="2432586"/>
              <a:ext cx="6213423" cy="631496"/>
            </a:xfrm>
            <a:custGeom>
              <a:avLst/>
              <a:gdLst>
                <a:gd name="connsiteX0" fmla="*/ 6310859 w 6310859"/>
                <a:gd name="connsiteY0" fmla="*/ 0 h 622091"/>
                <a:gd name="connsiteX1" fmla="*/ 6310859 w 6310859"/>
                <a:gd name="connsiteY1" fmla="*/ 284813 h 622091"/>
                <a:gd name="connsiteX2" fmla="*/ 0 w 6310859"/>
                <a:gd name="connsiteY2" fmla="*/ 284813 h 622091"/>
                <a:gd name="connsiteX3" fmla="*/ 0 w 6310859"/>
                <a:gd name="connsiteY3" fmla="*/ 622091 h 6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0859" h="622091">
                  <a:moveTo>
                    <a:pt x="6310859" y="0"/>
                  </a:moveTo>
                  <a:lnTo>
                    <a:pt x="6310859" y="284813"/>
                  </a:lnTo>
                  <a:lnTo>
                    <a:pt x="0" y="284813"/>
                  </a:lnTo>
                  <a:lnTo>
                    <a:pt x="0" y="622091"/>
                  </a:lnTo>
                </a:path>
              </a:pathLst>
            </a:custGeom>
            <a:noFill/>
            <a:ln>
              <a:solidFill>
                <a:srgbClr val="715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1FE9FA3A-28A9-3A45-9BF6-4628A31F5066}"/>
                </a:ext>
              </a:extLst>
            </p:cNvPr>
            <p:cNvSpPr/>
            <p:nvPr/>
          </p:nvSpPr>
          <p:spPr>
            <a:xfrm>
              <a:off x="1386590" y="3766710"/>
              <a:ext cx="6213423" cy="631496"/>
            </a:xfrm>
            <a:custGeom>
              <a:avLst/>
              <a:gdLst>
                <a:gd name="connsiteX0" fmla="*/ 6310859 w 6310859"/>
                <a:gd name="connsiteY0" fmla="*/ 0 h 622091"/>
                <a:gd name="connsiteX1" fmla="*/ 6310859 w 6310859"/>
                <a:gd name="connsiteY1" fmla="*/ 284813 h 622091"/>
                <a:gd name="connsiteX2" fmla="*/ 0 w 6310859"/>
                <a:gd name="connsiteY2" fmla="*/ 284813 h 622091"/>
                <a:gd name="connsiteX3" fmla="*/ 0 w 6310859"/>
                <a:gd name="connsiteY3" fmla="*/ 622091 h 6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0859" h="622091">
                  <a:moveTo>
                    <a:pt x="6310859" y="0"/>
                  </a:moveTo>
                  <a:lnTo>
                    <a:pt x="6310859" y="284813"/>
                  </a:lnTo>
                  <a:lnTo>
                    <a:pt x="0" y="284813"/>
                  </a:lnTo>
                  <a:lnTo>
                    <a:pt x="0" y="622091"/>
                  </a:lnTo>
                </a:path>
              </a:pathLst>
            </a:custGeom>
            <a:noFill/>
            <a:ln>
              <a:solidFill>
                <a:srgbClr val="715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9" name="Google Shape;612;p29">
            <a:extLst>
              <a:ext uri="{FF2B5EF4-FFF2-40B4-BE49-F238E27FC236}">
                <a16:creationId xmlns:a16="http://schemas.microsoft.com/office/drawing/2014/main" id="{68ABAFF0-33CA-B644-9E2F-941BA4F339B4}"/>
              </a:ext>
            </a:extLst>
          </p:cNvPr>
          <p:cNvSpPr/>
          <p:nvPr/>
        </p:nvSpPr>
        <p:spPr>
          <a:xfrm rot="8167615">
            <a:off x="2913376" y="1473578"/>
            <a:ext cx="1244793" cy="1217083"/>
          </a:xfrm>
          <a:prstGeom prst="plus">
            <a:avLst>
              <a:gd name="adj" fmla="val 45504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13;p29">
            <a:extLst>
              <a:ext uri="{FF2B5EF4-FFF2-40B4-BE49-F238E27FC236}">
                <a16:creationId xmlns:a16="http://schemas.microsoft.com/office/drawing/2014/main" id="{813145BF-BF7D-2747-9986-DD5D5E3F5016}"/>
              </a:ext>
            </a:extLst>
          </p:cNvPr>
          <p:cNvSpPr/>
          <p:nvPr/>
        </p:nvSpPr>
        <p:spPr>
          <a:xfrm rot="8167615">
            <a:off x="5006580" y="1473578"/>
            <a:ext cx="1244793" cy="1217083"/>
          </a:xfrm>
          <a:prstGeom prst="plus">
            <a:avLst>
              <a:gd name="adj" fmla="val 45504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4;p29">
            <a:extLst>
              <a:ext uri="{FF2B5EF4-FFF2-40B4-BE49-F238E27FC236}">
                <a16:creationId xmlns:a16="http://schemas.microsoft.com/office/drawing/2014/main" id="{A8971AE6-CB2F-0840-AC83-BE054D1AEF0E}"/>
              </a:ext>
            </a:extLst>
          </p:cNvPr>
          <p:cNvSpPr/>
          <p:nvPr/>
        </p:nvSpPr>
        <p:spPr>
          <a:xfrm rot="8167615">
            <a:off x="7160378" y="1495612"/>
            <a:ext cx="1244793" cy="1217083"/>
          </a:xfrm>
          <a:prstGeom prst="plus">
            <a:avLst>
              <a:gd name="adj" fmla="val 45504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14;p29">
            <a:extLst>
              <a:ext uri="{FF2B5EF4-FFF2-40B4-BE49-F238E27FC236}">
                <a16:creationId xmlns:a16="http://schemas.microsoft.com/office/drawing/2014/main" id="{5F436045-8949-584C-9415-553CFA91A881}"/>
              </a:ext>
            </a:extLst>
          </p:cNvPr>
          <p:cNvSpPr/>
          <p:nvPr/>
        </p:nvSpPr>
        <p:spPr>
          <a:xfrm rot="8167615">
            <a:off x="7160377" y="2799756"/>
            <a:ext cx="1244793" cy="1217083"/>
          </a:xfrm>
          <a:prstGeom prst="plus">
            <a:avLst>
              <a:gd name="adj" fmla="val 45504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12;p29">
            <a:extLst>
              <a:ext uri="{FF2B5EF4-FFF2-40B4-BE49-F238E27FC236}">
                <a16:creationId xmlns:a16="http://schemas.microsoft.com/office/drawing/2014/main" id="{6FDC4DC6-2B1B-8244-942E-747209A487D9}"/>
              </a:ext>
            </a:extLst>
          </p:cNvPr>
          <p:cNvSpPr/>
          <p:nvPr/>
        </p:nvSpPr>
        <p:spPr>
          <a:xfrm rot="8167615">
            <a:off x="837239" y="4066876"/>
            <a:ext cx="1244793" cy="1217083"/>
          </a:xfrm>
          <a:prstGeom prst="plus">
            <a:avLst>
              <a:gd name="adj" fmla="val 45504"/>
            </a:avLst>
          </a:prstGeom>
          <a:solidFill>
            <a:srgbClr val="EE4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F9A2AF-B299-D644-8163-9E31D33BA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328" y="912813"/>
            <a:ext cx="2481360" cy="4321174"/>
          </a:xfrm>
          <a:prstGeom prst="rect">
            <a:avLst/>
          </a:prstGeom>
        </p:spPr>
      </p:pic>
      <p:sp>
        <p:nvSpPr>
          <p:cNvPr id="624" name="Google Shape;624;p30"/>
          <p:cNvSpPr txBox="1"/>
          <p:nvPr/>
        </p:nvSpPr>
        <p:spPr>
          <a:xfrm>
            <a:off x="503237" y="912813"/>
            <a:ext cx="13435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OLVIDES:</a:t>
            </a:r>
            <a:endParaRPr lang="es-ES_tradn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30"/>
          <p:cNvGrpSpPr/>
          <p:nvPr/>
        </p:nvGrpSpPr>
        <p:grpSpPr>
          <a:xfrm>
            <a:off x="503239" y="1471824"/>
            <a:ext cx="5560282" cy="2771351"/>
            <a:chOff x="3286921" y="3432289"/>
            <a:chExt cx="8592528" cy="3009804"/>
          </a:xfrm>
        </p:grpSpPr>
        <p:sp>
          <p:nvSpPr>
            <p:cNvPr id="626" name="Google Shape;626;p30"/>
            <p:cNvSpPr/>
            <p:nvPr/>
          </p:nvSpPr>
          <p:spPr>
            <a:xfrm>
              <a:off x="3286921" y="3432289"/>
              <a:ext cx="8592528" cy="842238"/>
            </a:xfrm>
            <a:prstGeom prst="roundRect">
              <a:avLst>
                <a:gd name="adj" fmla="val 1666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procesos pueden ser mejorados.</a:t>
              </a:r>
              <a:endParaRPr lang="es-ES_tradnl" dirty="0"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3286921" y="4516072"/>
              <a:ext cx="8592528" cy="842238"/>
            </a:xfrm>
            <a:prstGeom prst="roundRect">
              <a:avLst>
                <a:gd name="adj" fmla="val 16667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 proceso que hoy funciona bien, podría después de un tiempo no tener tan buenos resultados como al inicio y sería necesario revisarlo para ver si hay que mejorarlo, modificarlo o replantearlo.</a:t>
              </a:r>
              <a:endParaRPr lang="es-ES_tradnl" dirty="0"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3286921" y="5599855"/>
              <a:ext cx="8592528" cy="842238"/>
            </a:xfrm>
            <a:prstGeom prst="roundRect">
              <a:avLst>
                <a:gd name="adj" fmla="val 16667"/>
              </a:avLst>
            </a:prstGeom>
            <a:solidFill>
              <a:srgbClr val="D1EFF4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Utiliza diagrama de bloque para visualizar mejor los procesos. </a:t>
              </a:r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1A955EF6-5F63-0249-B839-E70E9E49C6C8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MEJORA DE PROCESOS DE CADENA DE SUMINISTROS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3F57A0-0ED8-0146-898C-F4037F7059C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7DA37A3-DA15-B04A-9BB3-D982FE1DE9A0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0154BE-E283-994B-98CC-069616AE8B50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FD7D6D2-1293-E744-9F84-54972EA56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AD23ABE4-D1C1-3B4F-A81C-9E7731712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DACEFF6-419C-3845-8854-6B41635FF025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6523CFA0-E349-E645-A132-014EE534F227}"/>
              </a:ext>
            </a:extLst>
          </p:cNvPr>
          <p:cNvSpPr txBox="1"/>
          <p:nvPr/>
        </p:nvSpPr>
        <p:spPr>
          <a:xfrm>
            <a:off x="1279545" y="912813"/>
            <a:ext cx="5705454" cy="280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6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Para poder visualizar mejor los procesos logísticos internacionales y poder tomar decisiones de mejora en estos es necesario preparar diagramas de bloques de procesos logísticos para comprenderlos mejor y tomar decisiones de mejora en los procesos.  </a:t>
            </a:r>
            <a:endParaRPr lang="es-ES_tradnl" dirty="0">
              <a:latin typeface="Calibri" charset="0"/>
              <a:cs typeface="Calibri" charset="0"/>
            </a:endParaRPr>
          </a:p>
          <a:p>
            <a:pPr marL="101600" lvl="0">
              <a:buSzPts val="1600"/>
            </a:pPr>
            <a:endParaRPr lang="es-ES_tradnl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6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El modificar un proceso logístico parcialmente o en su totalidad permite obtener mejores resultados.</a:t>
            </a:r>
            <a:endParaRPr lang="es-ES_tradnl" dirty="0">
              <a:latin typeface="Calibri" charset="0"/>
              <a:cs typeface="Calibri" charset="0"/>
            </a:endParaRPr>
          </a:p>
          <a:p>
            <a:pPr marL="101600" lvl="0">
              <a:buSzPts val="1600"/>
            </a:pPr>
            <a:endParaRPr lang="es-ES_tradnl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6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Es importante para modificar un proceso logístico pedir los aportes y sugerencias del personal que trabaja en esa área.</a:t>
            </a:r>
            <a:endParaRPr lang="es-ES_tradnl" dirty="0">
              <a:latin typeface="Calibri" charset="0"/>
              <a:cs typeface="Calibri" charset="0"/>
            </a:endParaRPr>
          </a:p>
          <a:p>
            <a:pPr marL="101600" lvl="0">
              <a:buSzPts val="1600"/>
            </a:pPr>
            <a:endParaRPr lang="es-ES_tradnl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6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Los procesos logísticos cambian constantemente en el tiempo debido a la que la tecnología evoluciona.</a:t>
            </a:r>
            <a:endParaRPr lang="es-ES_tradnl" dirty="0">
              <a:latin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6FD55A-6467-774A-8E2F-09CB95B3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6608E9-F09F-814E-8C65-2E756283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005239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459CF6F-5365-454D-8DC4-4125312206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59F9AC05-4913-5849-8215-D1E60C9633C8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A15DA7-8AE9-4A4C-8638-DBA7BA54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649816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D126CBC-2B27-D949-A4D6-8D0D3FE4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09383"/>
            <a:ext cx="114138" cy="1175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C5AD156-0411-8F42-97F9-4E3ACB5AABF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934CEF-1098-634D-94AE-5A73CA8D31A6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1902C2-CB43-1549-9B13-2849372B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A4407-16A4-3342-8A23-E679808E0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8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10CC3E-FCB9-F045-BDC7-11B7E2CD52AF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E925570-0EE0-7D4F-9153-2ADB5A3FE346}"/>
              </a:ext>
            </a:extLst>
          </p:cNvPr>
          <p:cNvSpPr txBox="1"/>
          <p:nvPr/>
        </p:nvSpPr>
        <p:spPr>
          <a:xfrm>
            <a:off x="1279009" y="917823"/>
            <a:ext cx="477432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SzPts val="1500"/>
            </a:pP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Voysest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, Rómulo Edgar y </a:t>
            </a: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Vreca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, Rómulo Edgar (2009). Cadena de Abastecimiento-Gestión en Entornos Competitivos. Lima, Perú: UPC Ediciones.</a:t>
            </a:r>
          </a:p>
          <a:p>
            <a:pPr>
              <a:buSzPts val="1500"/>
            </a:pPr>
            <a:endParaRPr lang="es-ES_tradnl" dirty="0">
              <a:latin typeface="Calibri" charset="0"/>
              <a:cs typeface="Calibri" charset="0"/>
            </a:endParaRPr>
          </a:p>
          <a:p>
            <a:pPr>
              <a:buSzPts val="15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Carranza, Octavio. Logística-Mejores Prácticas en </a:t>
            </a: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latinoamérica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. México DF, México: Thomson Editores.</a:t>
            </a:r>
          </a:p>
          <a:p>
            <a:pPr>
              <a:buSzPts val="1500"/>
            </a:pPr>
            <a:endParaRPr lang="es-ES_tradnl" dirty="0">
              <a:latin typeface="Calibri" charset="0"/>
              <a:cs typeface="Calibri" charset="0"/>
            </a:endParaRPr>
          </a:p>
          <a:p>
            <a:pPr>
              <a:buSzPts val="15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Chase, Richard, </a:t>
            </a: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Jacobs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, F. Robert y </a:t>
            </a: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Aquilano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, Nicholas J. Administración de Operaciones – Producción y Cadena de Suministros: Mc Graw Hill.</a:t>
            </a:r>
          </a:p>
          <a:p>
            <a:pPr>
              <a:buSzPts val="1500"/>
            </a:pPr>
            <a:endParaRPr lang="es-ES_tradnl" dirty="0">
              <a:latin typeface="Calibri" charset="0"/>
              <a:cs typeface="Calibri" charset="0"/>
            </a:endParaRPr>
          </a:p>
          <a:p>
            <a:pPr>
              <a:buSzPts val="15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Anaya, J. (2005). Innovación y mejora de los procesos logísticos. Madrid, España: Editorial ESIC</a:t>
            </a:r>
          </a:p>
          <a:p>
            <a:pPr>
              <a:buSzPts val="1500"/>
            </a:pPr>
            <a:endParaRPr lang="es-ES_tradnl" dirty="0">
              <a:latin typeface="Calibri" charset="0"/>
              <a:cs typeface="Calibri" charset="0"/>
            </a:endParaRPr>
          </a:p>
          <a:p>
            <a:pPr>
              <a:buSzPts val="1500"/>
            </a:pPr>
            <a:r>
              <a:rPr lang="es-ES_tradnl" dirty="0">
                <a:latin typeface="Calibri" charset="0"/>
                <a:cs typeface="Calibri" charset="0"/>
                <a:sym typeface="Calibri"/>
              </a:rPr>
              <a:t>(1) </a:t>
            </a:r>
            <a:r>
              <a:rPr lang="es-ES_tradnl" dirty="0" err="1">
                <a:latin typeface="Calibri" charset="0"/>
                <a:cs typeface="Calibri" charset="0"/>
                <a:sym typeface="Calibri"/>
              </a:rPr>
              <a:t>Sangari</a:t>
            </a:r>
            <a:r>
              <a:rPr lang="es-ES_tradnl" dirty="0">
                <a:latin typeface="Calibri" charset="0"/>
                <a:cs typeface="Calibri" charset="0"/>
                <a:sym typeface="Calibri"/>
              </a:rPr>
              <a:t>, Bruno, Revista Énfasis logística, “Mejora continua en operaciones logísticas”, 22-Nov 2011</a:t>
            </a:r>
            <a:endParaRPr lang="es-ES_tradnl" dirty="0">
              <a:latin typeface="Calibri" charset="0"/>
              <a:cs typeface="Calibri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7DCB98-92F3-434B-9536-728C4F01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E0052B-FD0B-BB42-A610-177C3387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814991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8CA975-37C9-0640-BEEE-F3B93280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EA89A50-A3EC-024F-BAB8-25C7D4E53D42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02B8B7-BB52-1941-9588-74407A79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452073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00AFDA7-5CC4-7744-8826-448B54B02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314008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FF5180-95D2-F144-A3BC-5EE34B37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943595"/>
            <a:ext cx="103867" cy="1069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2B04058-089A-F44F-B396-AE2709481A4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CEA5CC-5F56-D942-B3D9-EFAD3014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CB14BB-9CC9-E74D-BD7E-A54B818109C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F6BD7-9B5F-1940-964D-DD1227B1392C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CADENA DE VALOR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EN LAS EMPRESAS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841A0E-3A57-FE4B-A2B7-AD5835AA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/>
        </p:nvSpPr>
        <p:spPr>
          <a:xfrm>
            <a:off x="511341" y="912813"/>
            <a:ext cx="816434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endParaRPr lang="es-ES_tradnl"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 el conjunto de actividades que realiza la empresa o negocio para crear un valor agregado en los bienes o servicio que vende.</a:t>
            </a:r>
            <a:endParaRPr lang="es-ES_tradnl" dirty="0">
              <a:solidFill>
                <a:schemeClr val="tx1"/>
              </a:solidFill>
            </a:endParaRPr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 denomina cadena de valor debido a que considera a las principales actividades de una empresa como los eslabones de una cadena de actividades que van añadiendo valor al producto a medida que este pasa por cada una de ellas. 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B3F54E-26D1-4D47-8861-CA7DE95E1C22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5F6953A-DB13-5247-BB1B-3F7ECCC2CC39}"/>
              </a:ext>
            </a:extLst>
          </p:cNvPr>
          <p:cNvGrpSpPr/>
          <p:nvPr/>
        </p:nvGrpSpPr>
        <p:grpSpPr>
          <a:xfrm>
            <a:off x="1187441" y="2586445"/>
            <a:ext cx="6769118" cy="2891668"/>
            <a:chOff x="1153184" y="2586445"/>
            <a:chExt cx="6769118" cy="2891668"/>
          </a:xfrm>
        </p:grpSpPr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3D23FC3A-D758-4647-B9BF-BB383840EFEC}"/>
                </a:ext>
              </a:extLst>
            </p:cNvPr>
            <p:cNvSpPr/>
            <p:nvPr/>
          </p:nvSpPr>
          <p:spPr>
            <a:xfrm>
              <a:off x="6393575" y="4025788"/>
              <a:ext cx="1116496" cy="1193210"/>
            </a:xfrm>
            <a:prstGeom prst="roundRect">
              <a:avLst>
                <a:gd name="adj" fmla="val 7407"/>
              </a:avLst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s-ES" sz="11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829B01F4-9A53-ED4E-8106-D8CE5C2C18E1}"/>
                </a:ext>
              </a:extLst>
            </p:cNvPr>
            <p:cNvSpPr/>
            <p:nvPr/>
          </p:nvSpPr>
          <p:spPr>
            <a:xfrm>
              <a:off x="6813030" y="4324662"/>
              <a:ext cx="801973" cy="906905"/>
            </a:xfrm>
            <a:custGeom>
              <a:avLst/>
              <a:gdLst>
                <a:gd name="connsiteX0" fmla="*/ 801973 w 801973"/>
                <a:gd name="connsiteY0" fmla="*/ 906905 h 906905"/>
                <a:gd name="connsiteX1" fmla="*/ 801973 w 801973"/>
                <a:gd name="connsiteY1" fmla="*/ 0 h 906905"/>
                <a:gd name="connsiteX2" fmla="*/ 0 w 801973"/>
                <a:gd name="connsiteY2" fmla="*/ 906905 h 906905"/>
                <a:gd name="connsiteX3" fmla="*/ 801973 w 801973"/>
                <a:gd name="connsiteY3" fmla="*/ 906905 h 90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973" h="906905">
                  <a:moveTo>
                    <a:pt x="801973" y="906905"/>
                  </a:moveTo>
                  <a:lnTo>
                    <a:pt x="801973" y="0"/>
                  </a:lnTo>
                  <a:lnTo>
                    <a:pt x="0" y="906905"/>
                  </a:lnTo>
                  <a:lnTo>
                    <a:pt x="801973" y="9069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7F3CD5E1-C737-0343-8D14-BFE32C151F71}"/>
                </a:ext>
              </a:extLst>
            </p:cNvPr>
            <p:cNvSpPr/>
            <p:nvPr/>
          </p:nvSpPr>
          <p:spPr>
            <a:xfrm>
              <a:off x="1724139" y="2781604"/>
              <a:ext cx="5193822" cy="277565"/>
            </a:xfrm>
            <a:prstGeom prst="roundRect">
              <a:avLst>
                <a:gd name="adj" fmla="val 21226"/>
              </a:avLst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2000" rtlCol="0" anchor="ctr"/>
            <a:lstStyle/>
            <a:p>
              <a:pPr>
                <a:lnSpc>
                  <a:spcPct val="90000"/>
                </a:lnSpc>
              </a:pPr>
              <a:r>
                <a:rPr lang="es-ES" sz="1100" b="1" dirty="0">
                  <a:solidFill>
                    <a:schemeClr val="tx1"/>
                  </a:solidFill>
                  <a:latin typeface="Calibri"/>
                  <a:cs typeface="Calibri"/>
                </a:rPr>
                <a:t>ABASTECIMIENTO</a:t>
              </a:r>
            </a:p>
          </p:txBody>
        </p:sp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AB9717C1-8200-1F40-89D3-6538128DF494}"/>
                </a:ext>
              </a:extLst>
            </p:cNvPr>
            <p:cNvSpPr/>
            <p:nvPr/>
          </p:nvSpPr>
          <p:spPr>
            <a:xfrm>
              <a:off x="1724139" y="3088902"/>
              <a:ext cx="5441159" cy="277565"/>
            </a:xfrm>
            <a:prstGeom prst="roundRect">
              <a:avLst>
                <a:gd name="adj" fmla="val 21226"/>
              </a:avLst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2000" rtlCol="0" anchor="ctr"/>
            <a:lstStyle/>
            <a:p>
              <a:pPr>
                <a:lnSpc>
                  <a:spcPct val="90000"/>
                </a:lnSpc>
              </a:pPr>
              <a:r>
                <a:rPr lang="es-ES" sz="1100" b="1" dirty="0">
                  <a:solidFill>
                    <a:schemeClr val="tx1"/>
                  </a:solidFill>
                  <a:latin typeface="Calibri"/>
                  <a:cs typeface="Calibri"/>
                </a:rPr>
                <a:t>DESARROLLO TECNOLÓGICO</a:t>
              </a: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73872614-B45E-584E-856D-031506C8A640}"/>
                </a:ext>
              </a:extLst>
            </p:cNvPr>
            <p:cNvSpPr/>
            <p:nvPr/>
          </p:nvSpPr>
          <p:spPr>
            <a:xfrm>
              <a:off x="1724139" y="3396201"/>
              <a:ext cx="5441159" cy="277565"/>
            </a:xfrm>
            <a:prstGeom prst="roundRect">
              <a:avLst>
                <a:gd name="adj" fmla="val 21226"/>
              </a:avLst>
            </a:prstGeom>
            <a:solidFill>
              <a:srgbClr val="FFE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2000" rtlCol="0" anchor="ctr"/>
            <a:lstStyle/>
            <a:p>
              <a:pPr>
                <a:lnSpc>
                  <a:spcPct val="90000"/>
                </a:lnSpc>
              </a:pPr>
              <a:r>
                <a:rPr lang="es-ES" sz="1100" b="1" dirty="0">
                  <a:solidFill>
                    <a:schemeClr val="tx1"/>
                  </a:solidFill>
                  <a:latin typeface="Calibri"/>
                  <a:cs typeface="Calibri"/>
                </a:rPr>
                <a:t>RECURSOS HUMANOS</a:t>
              </a: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909039CC-6552-7C4A-AE04-9C53CA6CCD49}"/>
                </a:ext>
              </a:extLst>
            </p:cNvPr>
            <p:cNvSpPr/>
            <p:nvPr/>
          </p:nvSpPr>
          <p:spPr>
            <a:xfrm>
              <a:off x="1724139" y="3710995"/>
              <a:ext cx="5673507" cy="277565"/>
            </a:xfrm>
            <a:prstGeom prst="roundRect">
              <a:avLst>
                <a:gd name="adj" fmla="val 21226"/>
              </a:avLst>
            </a:prstGeom>
            <a:solidFill>
              <a:srgbClr val="D9D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2000" rtlCol="0" anchor="ctr"/>
            <a:lstStyle/>
            <a:p>
              <a:pPr>
                <a:lnSpc>
                  <a:spcPct val="90000"/>
                </a:lnSpc>
              </a:pPr>
              <a:r>
                <a:rPr lang="es-ES" sz="1100" b="1" dirty="0">
                  <a:solidFill>
                    <a:schemeClr val="tx1"/>
                  </a:solidFill>
                  <a:latin typeface="Calibri"/>
                  <a:cs typeface="Calibri"/>
                </a:rPr>
                <a:t>INFRAESTRUCTURA</a:t>
              </a:r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2E6EB585-E28B-9B4E-842C-5325193662B0}"/>
                </a:ext>
              </a:extLst>
            </p:cNvPr>
            <p:cNvSpPr/>
            <p:nvPr/>
          </p:nvSpPr>
          <p:spPr>
            <a:xfrm>
              <a:off x="1724140" y="4025788"/>
              <a:ext cx="1116496" cy="1193210"/>
            </a:xfrm>
            <a:prstGeom prst="roundRect">
              <a:avLst>
                <a:gd name="adj" fmla="val 7407"/>
              </a:avLst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LOGÍSTICA</a:t>
              </a:r>
            </a:p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INTERNA</a:t>
              </a: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D107A084-E970-104E-928B-BF0DD1015BAB}"/>
                </a:ext>
              </a:extLst>
            </p:cNvPr>
            <p:cNvSpPr/>
            <p:nvPr/>
          </p:nvSpPr>
          <p:spPr>
            <a:xfrm>
              <a:off x="2893372" y="4025788"/>
              <a:ext cx="1116496" cy="1193210"/>
            </a:xfrm>
            <a:prstGeom prst="roundRect">
              <a:avLst>
                <a:gd name="adj" fmla="val 7407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OPERACIONES</a:t>
              </a: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D3F6D368-30B0-9846-AE0D-83584BD44399}"/>
                </a:ext>
              </a:extLst>
            </p:cNvPr>
            <p:cNvSpPr/>
            <p:nvPr/>
          </p:nvSpPr>
          <p:spPr>
            <a:xfrm>
              <a:off x="4055109" y="4025788"/>
              <a:ext cx="1116496" cy="1193210"/>
            </a:xfrm>
            <a:prstGeom prst="roundRect">
              <a:avLst>
                <a:gd name="adj" fmla="val 7407"/>
              </a:avLst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LOGÍSTICA</a:t>
              </a:r>
            </a:p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EXTERNA</a:t>
              </a:r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47557D6E-9347-BF47-82E8-25B2403472FD}"/>
                </a:ext>
              </a:extLst>
            </p:cNvPr>
            <p:cNvSpPr/>
            <p:nvPr/>
          </p:nvSpPr>
          <p:spPr>
            <a:xfrm>
              <a:off x="5224342" y="4025788"/>
              <a:ext cx="1116496" cy="1193210"/>
            </a:xfrm>
            <a:prstGeom prst="roundRect">
              <a:avLst>
                <a:gd name="adj" fmla="val 7407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MARKETING Y</a:t>
              </a:r>
            </a:p>
            <a:p>
              <a:pPr algn="ctr">
                <a:lnSpc>
                  <a:spcPct val="90000"/>
                </a:lnSpc>
              </a:pPr>
              <a:r>
                <a:rPr lang="es-ES" sz="1100" b="1" dirty="0">
                  <a:solidFill>
                    <a:schemeClr val="bg1"/>
                  </a:solidFill>
                  <a:latin typeface="Calibri"/>
                  <a:cs typeface="Calibri"/>
                </a:rPr>
                <a:t>VENTAS</a:t>
              </a:r>
            </a:p>
          </p:txBody>
        </p:sp>
        <p:sp>
          <p:nvSpPr>
            <p:cNvPr id="2" name="Forma libre 1">
              <a:extLst>
                <a:ext uri="{FF2B5EF4-FFF2-40B4-BE49-F238E27FC236}">
                  <a16:creationId xmlns:a16="http://schemas.microsoft.com/office/drawing/2014/main" id="{EAD9930B-79EC-F14D-A1BE-1A2A8DC253FF}"/>
                </a:ext>
              </a:extLst>
            </p:cNvPr>
            <p:cNvSpPr/>
            <p:nvPr/>
          </p:nvSpPr>
          <p:spPr>
            <a:xfrm>
              <a:off x="6393575" y="2781603"/>
              <a:ext cx="1528727" cy="2449963"/>
            </a:xfrm>
            <a:custGeom>
              <a:avLst/>
              <a:gdLst>
                <a:gd name="connsiteX0" fmla="*/ 0 w 1176728"/>
                <a:gd name="connsiteY0" fmla="*/ 0 h 2450892"/>
                <a:gd name="connsiteX1" fmla="*/ 771993 w 1176728"/>
                <a:gd name="connsiteY1" fmla="*/ 1274164 h 2450892"/>
                <a:gd name="connsiteX2" fmla="*/ 14990 w 1176728"/>
                <a:gd name="connsiteY2" fmla="*/ 2450892 h 2450892"/>
                <a:gd name="connsiteX3" fmla="*/ 457200 w 1176728"/>
                <a:gd name="connsiteY3" fmla="*/ 2450892 h 2450892"/>
                <a:gd name="connsiteX4" fmla="*/ 1176728 w 1176728"/>
                <a:gd name="connsiteY4" fmla="*/ 1266669 h 2450892"/>
                <a:gd name="connsiteX5" fmla="*/ 427219 w 1176728"/>
                <a:gd name="connsiteY5" fmla="*/ 0 h 2450892"/>
                <a:gd name="connsiteX6" fmla="*/ 0 w 1176728"/>
                <a:gd name="connsiteY6" fmla="*/ 0 h 245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728" h="2450892">
                  <a:moveTo>
                    <a:pt x="0" y="0"/>
                  </a:moveTo>
                  <a:lnTo>
                    <a:pt x="771993" y="1274164"/>
                  </a:lnTo>
                  <a:lnTo>
                    <a:pt x="14990" y="2450892"/>
                  </a:lnTo>
                  <a:lnTo>
                    <a:pt x="457200" y="2450892"/>
                  </a:lnTo>
                  <a:lnTo>
                    <a:pt x="1176728" y="1266669"/>
                  </a:lnTo>
                  <a:lnTo>
                    <a:pt x="4272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463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Google Shape;87;p4">
              <a:extLst>
                <a:ext uri="{FF2B5EF4-FFF2-40B4-BE49-F238E27FC236}">
                  <a16:creationId xmlns:a16="http://schemas.microsoft.com/office/drawing/2014/main" id="{BB9FB005-03B4-8A42-B8EB-F2256E6129F0}"/>
                </a:ext>
              </a:extLst>
            </p:cNvPr>
            <p:cNvSpPr txBox="1"/>
            <p:nvPr/>
          </p:nvSpPr>
          <p:spPr>
            <a:xfrm rot="18597163">
              <a:off x="5960136" y="4338484"/>
              <a:ext cx="1600313" cy="16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725" marR="0" lvl="0" indent="0" algn="ctr" rtl="0">
                <a:spcBef>
                  <a:spcPts val="0"/>
                </a:spcBef>
                <a:buNone/>
              </a:pPr>
              <a:r>
                <a:rPr lang="es-ES_tradnl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SERVICIOS</a:t>
              </a:r>
            </a:p>
          </p:txBody>
        </p:sp>
        <p:sp>
          <p:nvSpPr>
            <p:cNvPr id="18" name="Google Shape;87;p4">
              <a:extLst>
                <a:ext uri="{FF2B5EF4-FFF2-40B4-BE49-F238E27FC236}">
                  <a16:creationId xmlns:a16="http://schemas.microsoft.com/office/drawing/2014/main" id="{46FACEEC-86C7-5C4B-A83E-D6D7DF106402}"/>
                </a:ext>
              </a:extLst>
            </p:cNvPr>
            <p:cNvSpPr txBox="1"/>
            <p:nvPr/>
          </p:nvSpPr>
          <p:spPr>
            <a:xfrm rot="18597163">
              <a:off x="6357375" y="4593318"/>
              <a:ext cx="1600313" cy="16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725" marR="0" lvl="0" indent="0" algn="ctr" rtl="0">
                <a:spcBef>
                  <a:spcPts val="0"/>
                </a:spcBef>
                <a:buNone/>
              </a:pPr>
              <a:r>
                <a:rPr lang="es-ES_tradnl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MARGEN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455D15D7-9626-6F46-B815-1DF9CDA6B34B}"/>
                </a:ext>
              </a:extLst>
            </p:cNvPr>
            <p:cNvSpPr/>
            <p:nvPr/>
          </p:nvSpPr>
          <p:spPr>
            <a:xfrm rot="16200000">
              <a:off x="786390" y="3317429"/>
              <a:ext cx="918254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PE" sz="1200" b="1" dirty="0">
                  <a:latin typeface="Calibri" charset="0"/>
                  <a:ea typeface="Calibri" charset="0"/>
                  <a:cs typeface="Calibri" charset="0"/>
                </a:rPr>
                <a:t>SECUNDARIAS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6DDA0D4B-A159-5948-8081-40521632EF59}"/>
                </a:ext>
              </a:extLst>
            </p:cNvPr>
            <p:cNvSpPr/>
            <p:nvPr/>
          </p:nvSpPr>
          <p:spPr>
            <a:xfrm>
              <a:off x="1395103" y="2804180"/>
              <a:ext cx="241159" cy="1184380"/>
            </a:xfrm>
            <a:prstGeom prst="leftBrace">
              <a:avLst>
                <a:gd name="adj1" fmla="val 338"/>
                <a:gd name="adj2" fmla="val 50283"/>
              </a:avLst>
            </a:prstGeom>
            <a:ln w="19050">
              <a:solidFill>
                <a:srgbClr val="808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46605B9-1A52-0143-8875-F0E988FDA70F}"/>
                </a:ext>
              </a:extLst>
            </p:cNvPr>
            <p:cNvSpPr/>
            <p:nvPr/>
          </p:nvSpPr>
          <p:spPr>
            <a:xfrm rot="16200000">
              <a:off x="786390" y="4554118"/>
              <a:ext cx="918254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PE" sz="1200" b="1" dirty="0">
                  <a:latin typeface="Calibri" charset="0"/>
                  <a:ea typeface="Calibri" charset="0"/>
                  <a:cs typeface="Calibri" charset="0"/>
                </a:rPr>
                <a:t>PRIMARIAS</a:t>
              </a:r>
            </a:p>
          </p:txBody>
        </p:sp>
        <p:sp>
          <p:nvSpPr>
            <p:cNvPr id="22" name="Abrir llave 21">
              <a:extLst>
                <a:ext uri="{FF2B5EF4-FFF2-40B4-BE49-F238E27FC236}">
                  <a16:creationId xmlns:a16="http://schemas.microsoft.com/office/drawing/2014/main" id="{D34B6328-7CC8-AA4D-B477-040466EB532C}"/>
                </a:ext>
              </a:extLst>
            </p:cNvPr>
            <p:cNvSpPr/>
            <p:nvPr/>
          </p:nvSpPr>
          <p:spPr>
            <a:xfrm>
              <a:off x="1395103" y="4040869"/>
              <a:ext cx="241159" cy="1184380"/>
            </a:xfrm>
            <a:prstGeom prst="leftBrace">
              <a:avLst>
                <a:gd name="adj1" fmla="val 338"/>
                <a:gd name="adj2" fmla="val 50283"/>
              </a:avLst>
            </a:prstGeom>
            <a:ln w="19050">
              <a:solidFill>
                <a:srgbClr val="808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3" name="Google Shape;87;p4">
              <a:extLst>
                <a:ext uri="{FF2B5EF4-FFF2-40B4-BE49-F238E27FC236}">
                  <a16:creationId xmlns:a16="http://schemas.microsoft.com/office/drawing/2014/main" id="{41EDCF33-568B-894A-9C85-8459917390D4}"/>
                </a:ext>
              </a:extLst>
            </p:cNvPr>
            <p:cNvSpPr txBox="1"/>
            <p:nvPr/>
          </p:nvSpPr>
          <p:spPr>
            <a:xfrm rot="3178844">
              <a:off x="6317788" y="3301963"/>
              <a:ext cx="1600313" cy="16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725" marR="0" lvl="0" indent="0" algn="ctr" rtl="0">
                <a:spcBef>
                  <a:spcPts val="0"/>
                </a:spcBef>
                <a:buNone/>
              </a:pPr>
              <a:r>
                <a:rPr lang="es-ES_tradnl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MARGEN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503237" y="910841"/>
            <a:ext cx="44679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DIFERENCIA CON LA CADENA DE SUMINISTROS</a:t>
            </a:r>
            <a:endParaRPr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C59B271-411E-F148-AAB7-9913372FAA41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5A68E9-AD98-3D4E-9B5F-EFEDA7304C36}"/>
              </a:ext>
            </a:extLst>
          </p:cNvPr>
          <p:cNvGrpSpPr/>
          <p:nvPr/>
        </p:nvGrpSpPr>
        <p:grpSpPr>
          <a:xfrm>
            <a:off x="1071493" y="1399183"/>
            <a:ext cx="6776161" cy="2916635"/>
            <a:chOff x="1075934" y="1843779"/>
            <a:chExt cx="6776161" cy="2916635"/>
          </a:xfrm>
        </p:grpSpPr>
        <p:sp>
          <p:nvSpPr>
            <p:cNvPr id="18" name="Google Shape;333;p23">
              <a:extLst>
                <a:ext uri="{FF2B5EF4-FFF2-40B4-BE49-F238E27FC236}">
                  <a16:creationId xmlns:a16="http://schemas.microsoft.com/office/drawing/2014/main" id="{355F8F1A-8145-4C49-A446-FB38D497BB35}"/>
                </a:ext>
              </a:extLst>
            </p:cNvPr>
            <p:cNvSpPr/>
            <p:nvPr/>
          </p:nvSpPr>
          <p:spPr>
            <a:xfrm>
              <a:off x="4676455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00B1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buSzPts val="2000"/>
                <a:buFont typeface="Arial"/>
                <a:buNone/>
              </a:pPr>
              <a:r>
                <a:rPr lang="es-ES_trad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CADENA DE VALOR</a:t>
              </a:r>
            </a:p>
          </p:txBody>
        </p:sp>
        <p:sp>
          <p:nvSpPr>
            <p:cNvPr id="19" name="Google Shape;335;p23">
              <a:extLst>
                <a:ext uri="{FF2B5EF4-FFF2-40B4-BE49-F238E27FC236}">
                  <a16:creationId xmlns:a16="http://schemas.microsoft.com/office/drawing/2014/main" id="{8BCA346A-CDFC-2B4B-98D8-31CE8CB546C0}"/>
                </a:ext>
              </a:extLst>
            </p:cNvPr>
            <p:cNvSpPr/>
            <p:nvPr/>
          </p:nvSpPr>
          <p:spPr>
            <a:xfrm>
              <a:off x="4676455" y="2418330"/>
              <a:ext cx="3175640" cy="2342084"/>
            </a:xfrm>
            <a:prstGeom prst="roundRect">
              <a:avLst>
                <a:gd name="adj" fmla="val 4409"/>
              </a:avLst>
            </a:prstGeom>
            <a:solidFill>
              <a:srgbClr val="D1EFF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222250" lvl="1" indent="-134938">
                <a:spcAft>
                  <a:spcPts val="600"/>
                </a:spcAft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ES_tradnl" sz="1300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La cadena de valor se enfoca más en analizar las actividades y procesos que agregan valor al proceso, producto o servicio final.</a:t>
              </a:r>
            </a:p>
            <a:p>
              <a:pPr marL="222250" lvl="1" indent="-134938">
                <a:spcAft>
                  <a:spcPts val="600"/>
                </a:spcAft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s-ES_tradnl" sz="1300" dirty="0">
                  <a:latin typeface="Calibri" panose="020F0502020204030204" pitchFamily="34" charset="0"/>
                  <a:ea typeface="+mj-lt"/>
                  <a:cs typeface="Calibri" panose="020F0502020204030204" pitchFamily="34" charset="0"/>
                  <a:sym typeface="Calibri"/>
                </a:rPr>
                <a:t>El objetivo de la cadena de valor es generar valor añadido: creación de valor.</a:t>
              </a:r>
              <a:endParaRPr lang="es-ES_tradnl" sz="1300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endParaRPr>
            </a:p>
          </p:txBody>
        </p:sp>
        <p:grpSp>
          <p:nvGrpSpPr>
            <p:cNvPr id="20" name="Agrupar 9">
              <a:extLst>
                <a:ext uri="{FF2B5EF4-FFF2-40B4-BE49-F238E27FC236}">
                  <a16:creationId xmlns:a16="http://schemas.microsoft.com/office/drawing/2014/main" id="{68AB11C5-F2A8-B244-B0D1-935C5C3C07C5}"/>
                </a:ext>
              </a:extLst>
            </p:cNvPr>
            <p:cNvGrpSpPr/>
            <p:nvPr/>
          </p:nvGrpSpPr>
          <p:grpSpPr>
            <a:xfrm>
              <a:off x="4460689" y="1892408"/>
              <a:ext cx="459474" cy="403823"/>
              <a:chOff x="5892512" y="2805541"/>
              <a:chExt cx="459474" cy="403823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0C7DA747-A662-DC41-B2C4-51ED2716FD12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B8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2243687F-25D6-3942-B238-47E3D42CE3F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Triángulo 28">
                <a:extLst>
                  <a:ext uri="{FF2B5EF4-FFF2-40B4-BE49-F238E27FC236}">
                    <a16:creationId xmlns:a16="http://schemas.microsoft.com/office/drawing/2014/main" id="{F6F9F91A-5CA6-8A4D-9654-BB9C8318B85C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1" name="Google Shape;332;p23">
              <a:extLst>
                <a:ext uri="{FF2B5EF4-FFF2-40B4-BE49-F238E27FC236}">
                  <a16:creationId xmlns:a16="http://schemas.microsoft.com/office/drawing/2014/main" id="{021275C6-0AD8-F441-B5B7-0B96A6E518A6}"/>
                </a:ext>
              </a:extLst>
            </p:cNvPr>
            <p:cNvSpPr/>
            <p:nvPr/>
          </p:nvSpPr>
          <p:spPr>
            <a:xfrm>
              <a:off x="1290849" y="1843779"/>
              <a:ext cx="3175640" cy="501005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buSzPts val="2000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CADENA DE SUMINISTROS</a:t>
              </a:r>
            </a:p>
          </p:txBody>
        </p:sp>
        <p:sp>
          <p:nvSpPr>
            <p:cNvPr id="22" name="Google Shape;334;p23">
              <a:extLst>
                <a:ext uri="{FF2B5EF4-FFF2-40B4-BE49-F238E27FC236}">
                  <a16:creationId xmlns:a16="http://schemas.microsoft.com/office/drawing/2014/main" id="{C2A266AC-DC76-DD40-9E92-D3DF9766141C}"/>
                </a:ext>
              </a:extLst>
            </p:cNvPr>
            <p:cNvSpPr/>
            <p:nvPr/>
          </p:nvSpPr>
          <p:spPr>
            <a:xfrm>
              <a:off x="1290849" y="2418330"/>
              <a:ext cx="3175640" cy="2342083"/>
            </a:xfrm>
            <a:prstGeom prst="roundRect">
              <a:avLst>
                <a:gd name="adj" fmla="val 3579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 defTabSz="457200"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_tradnl" sz="1300" dirty="0">
                  <a:solidFill>
                    <a:srgbClr val="262626"/>
                  </a:solidFill>
                  <a:latin typeface="Calibri"/>
                  <a:ea typeface="+mn-ea"/>
                  <a:cs typeface="Calibri"/>
                  <a:sym typeface="Calibri"/>
                </a:rPr>
                <a:t>La cadena de suministros es el conjunto de eslabones desde proveedores hasta el punto de venta donde el consumidor compra el producto o servicio. Se enfoca en integrar los procesos entre estos cuatro eslabones para garantizar la entrega a tiempo y en forma.</a:t>
              </a:r>
            </a:p>
            <a:p>
              <a:pPr marL="138113" lvl="1" indent="-128588" defTabSz="457200"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_tradnl" sz="1300" dirty="0">
                  <a:solidFill>
                    <a:srgbClr val="262626"/>
                  </a:solidFill>
                  <a:latin typeface="Calibri"/>
                  <a:ea typeface="+mn-ea"/>
                  <a:cs typeface="Calibri"/>
                  <a:sym typeface="Calibri"/>
                </a:rPr>
                <a:t>El objetivo de la cadena de suministros es la máxima eficiencia del intercambio de bienes.</a:t>
              </a:r>
              <a:endParaRPr lang="es-ES_tradnl" sz="1300" dirty="0">
                <a:solidFill>
                  <a:srgbClr val="262626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3" name="Agrupar 4">
              <a:extLst>
                <a:ext uri="{FF2B5EF4-FFF2-40B4-BE49-F238E27FC236}">
                  <a16:creationId xmlns:a16="http://schemas.microsoft.com/office/drawing/2014/main" id="{9E5CB316-367F-2B48-82C6-FAE02F2E7BD4}"/>
                </a:ext>
              </a:extLst>
            </p:cNvPr>
            <p:cNvGrpSpPr/>
            <p:nvPr/>
          </p:nvGrpSpPr>
          <p:grpSpPr>
            <a:xfrm>
              <a:off x="1075934" y="1892408"/>
              <a:ext cx="459474" cy="403823"/>
              <a:chOff x="5892512" y="2805541"/>
              <a:chExt cx="459474" cy="403823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69909D6A-B3CA-6042-89ED-D8AACA414DCA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73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A46D7983-94E0-114D-86D9-2ADE28A7ACB1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3D7F7F5E-FAFF-EB44-88DB-93FBA450785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E71E045-F3D8-DB41-992F-3289C4B632F2}"/>
              </a:ext>
            </a:extLst>
          </p:cNvPr>
          <p:cNvGrpSpPr/>
          <p:nvPr/>
        </p:nvGrpSpPr>
        <p:grpSpPr>
          <a:xfrm>
            <a:off x="1283946" y="4334038"/>
            <a:ext cx="3221080" cy="899950"/>
            <a:chOff x="1162971" y="4342788"/>
            <a:chExt cx="3221080" cy="899950"/>
          </a:xfrm>
        </p:grpSpPr>
        <p:sp>
          <p:nvSpPr>
            <p:cNvPr id="43" name="Google Shape;197;p10">
              <a:extLst>
                <a:ext uri="{FF2B5EF4-FFF2-40B4-BE49-F238E27FC236}">
                  <a16:creationId xmlns:a16="http://schemas.microsoft.com/office/drawing/2014/main" id="{392F81AF-26D1-9D4E-AD7B-1902C38D2A75}"/>
                </a:ext>
              </a:extLst>
            </p:cNvPr>
            <p:cNvSpPr txBox="1"/>
            <p:nvPr/>
          </p:nvSpPr>
          <p:spPr>
            <a:xfrm>
              <a:off x="1162971" y="4996517"/>
              <a:ext cx="6975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112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Proveedor</a:t>
              </a:r>
              <a:endParaRPr lang="es-ES_tradnl" sz="800" b="1" dirty="0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3199363-B46F-3349-B883-16A2D157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187" y="4464832"/>
              <a:ext cx="447727" cy="447727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09082E2-9D5A-BE40-88B6-D7DFE018A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5992" y="4342788"/>
              <a:ext cx="530334" cy="592632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421FA83-2BBE-E94C-85A7-AA8C22A0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4554" y="4582872"/>
              <a:ext cx="511882" cy="329687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734E7EA-43C2-6544-9697-E3E135C97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815017" y="4565681"/>
              <a:ext cx="402046" cy="369739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EC9EA4A-676E-A84E-B3E5-5B7053E32709}"/>
                </a:ext>
              </a:extLst>
            </p:cNvPr>
            <p:cNvGrpSpPr/>
            <p:nvPr/>
          </p:nvGrpSpPr>
          <p:grpSpPr>
            <a:xfrm>
              <a:off x="1931219" y="4506378"/>
              <a:ext cx="351968" cy="393075"/>
              <a:chOff x="2026573" y="4506378"/>
              <a:chExt cx="351968" cy="393075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3F7A4B26-E176-1F44-9475-8DC09935DDAF}"/>
                  </a:ext>
                </a:extLst>
              </p:cNvPr>
              <p:cNvCxnSpPr/>
              <p:nvPr/>
            </p:nvCxnSpPr>
            <p:spPr>
              <a:xfrm>
                <a:off x="2202557" y="4506378"/>
                <a:ext cx="0" cy="393075"/>
              </a:xfrm>
              <a:prstGeom prst="straightConnector1">
                <a:avLst/>
              </a:prstGeom>
              <a:ln w="12700">
                <a:solidFill>
                  <a:srgbClr val="EE4639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>
                <a:extLst>
                  <a:ext uri="{FF2B5EF4-FFF2-40B4-BE49-F238E27FC236}">
                    <a16:creationId xmlns:a16="http://schemas.microsoft.com/office/drawing/2014/main" id="{41080333-16B3-8A47-B9C4-8BF0A62C6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6573" y="4702915"/>
                <a:ext cx="351968" cy="0"/>
              </a:xfrm>
              <a:prstGeom prst="straightConnector1">
                <a:avLst/>
              </a:prstGeom>
              <a:ln w="12700">
                <a:solidFill>
                  <a:srgbClr val="EE4639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Google Shape;197;p10">
              <a:extLst>
                <a:ext uri="{FF2B5EF4-FFF2-40B4-BE49-F238E27FC236}">
                  <a16:creationId xmlns:a16="http://schemas.microsoft.com/office/drawing/2014/main" id="{0AD34B09-CBFA-0D4B-934D-E7CABBEABDA7}"/>
                </a:ext>
              </a:extLst>
            </p:cNvPr>
            <p:cNvSpPr txBox="1"/>
            <p:nvPr/>
          </p:nvSpPr>
          <p:spPr>
            <a:xfrm>
              <a:off x="1758414" y="4996517"/>
              <a:ext cx="6975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112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Distribuidor</a:t>
              </a:r>
              <a:endParaRPr lang="es-ES_tradnl" sz="800" b="1" dirty="0"/>
            </a:p>
          </p:txBody>
        </p:sp>
        <p:sp>
          <p:nvSpPr>
            <p:cNvPr id="74" name="Google Shape;197;p10">
              <a:extLst>
                <a:ext uri="{FF2B5EF4-FFF2-40B4-BE49-F238E27FC236}">
                  <a16:creationId xmlns:a16="http://schemas.microsoft.com/office/drawing/2014/main" id="{464C2F3D-3B22-744A-ABA0-29B527A4BC1D}"/>
                </a:ext>
              </a:extLst>
            </p:cNvPr>
            <p:cNvSpPr txBox="1"/>
            <p:nvPr/>
          </p:nvSpPr>
          <p:spPr>
            <a:xfrm>
              <a:off x="2322340" y="4996517"/>
              <a:ext cx="6975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112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Empresa</a:t>
              </a:r>
              <a:endParaRPr lang="es-ES_tradnl" sz="800" b="1" dirty="0"/>
            </a:p>
          </p:txBody>
        </p:sp>
        <p:sp>
          <p:nvSpPr>
            <p:cNvPr id="75" name="Google Shape;197;p10">
              <a:extLst>
                <a:ext uri="{FF2B5EF4-FFF2-40B4-BE49-F238E27FC236}">
                  <a16:creationId xmlns:a16="http://schemas.microsoft.com/office/drawing/2014/main" id="{19470263-3947-A04A-B16F-AEE2442FF9AC}"/>
                </a:ext>
              </a:extLst>
            </p:cNvPr>
            <p:cNvSpPr txBox="1"/>
            <p:nvPr/>
          </p:nvSpPr>
          <p:spPr>
            <a:xfrm>
              <a:off x="3019918" y="4996517"/>
              <a:ext cx="6975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112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Canal de Distribución</a:t>
              </a:r>
              <a:endParaRPr lang="es-ES_tradnl" sz="800" b="1" dirty="0"/>
            </a:p>
          </p:txBody>
        </p:sp>
        <p:sp>
          <p:nvSpPr>
            <p:cNvPr id="76" name="Google Shape;197;p10">
              <a:extLst>
                <a:ext uri="{FF2B5EF4-FFF2-40B4-BE49-F238E27FC236}">
                  <a16:creationId xmlns:a16="http://schemas.microsoft.com/office/drawing/2014/main" id="{EA6486BD-416B-F04A-8BE1-EE48DBB2B5DF}"/>
                </a:ext>
              </a:extLst>
            </p:cNvPr>
            <p:cNvSpPr txBox="1"/>
            <p:nvPr/>
          </p:nvSpPr>
          <p:spPr>
            <a:xfrm>
              <a:off x="3686473" y="4996517"/>
              <a:ext cx="6975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112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Cliente</a:t>
              </a:r>
              <a:endParaRPr lang="es-ES_tradnl" sz="800" b="1" dirty="0"/>
            </a:p>
          </p:txBody>
        </p:sp>
      </p:grpSp>
      <p:sp>
        <p:nvSpPr>
          <p:cNvPr id="78" name="Google Shape;95;p5">
            <a:extLst>
              <a:ext uri="{FF2B5EF4-FFF2-40B4-BE49-F238E27FC236}">
                <a16:creationId xmlns:a16="http://schemas.microsoft.com/office/drawing/2014/main" id="{651D1165-A665-9243-9C15-6558342DCC09}"/>
              </a:ext>
            </a:extLst>
          </p:cNvPr>
          <p:cNvSpPr txBox="1"/>
          <p:nvPr/>
        </p:nvSpPr>
        <p:spPr>
          <a:xfrm>
            <a:off x="4672014" y="4497628"/>
            <a:ext cx="3175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</a:p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150A0"/>
                </a:solidFill>
                <a:latin typeface="Calibri"/>
                <a:cs typeface="Calibri"/>
                <a:sym typeface="Calibri"/>
              </a:rPr>
              <a:t>Proposition</a:t>
            </a:r>
            <a:endParaRPr dirty="0">
              <a:solidFill>
                <a:srgbClr val="7150A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511341" y="912813"/>
            <a:ext cx="35360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CADENA DE VALOR DE STARBUCKS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999B1-1068-D04A-872B-978EC666EB48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6B9178-1098-A54C-8A00-33AED993F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1" b="925"/>
          <a:stretch/>
        </p:blipFill>
        <p:spPr>
          <a:xfrm>
            <a:off x="511341" y="1317812"/>
            <a:ext cx="8506035" cy="3916176"/>
          </a:xfrm>
          <a:prstGeom prst="rect">
            <a:avLst/>
          </a:prstGeom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41" y="2696789"/>
            <a:ext cx="848760" cy="84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/>
        </p:nvSpPr>
        <p:spPr>
          <a:xfrm>
            <a:off x="503237" y="912813"/>
            <a:ext cx="7921235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QUÉ APLICACIÓN PUEDE TENER UNA CADENA DE VALOR</a:t>
            </a:r>
            <a:endParaRPr lang="es-ES_tradnl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adecuado para realizar un diagnóstico interno consistente en detectar las fortalezas y debilidades y encontrar la ventaja competitiva que hace diferente a una empresa o negocio. Este proceso descubre procesos o actividades estratégicas que deben monitorearse siempre para crear la diferencia con respecto a la competencia y el mercado.</a:t>
            </a:r>
            <a:endParaRPr lang="es-ES_tradnl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modelo fue creado por Michael </a:t>
            </a:r>
            <a:r>
              <a:rPr lang="es-ES_tradnl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Porter</a:t>
            </a:r>
            <a:r>
              <a:rPr lang="es-ES_tradnl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tiene 2 tipos de actividades:</a:t>
            </a:r>
            <a:endParaRPr lang="es-ES_tradnl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E7BE5C3-89B1-554A-9FAD-0A6819C6D0E0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BBE18E2-B9E9-B742-83CF-7F3DAC091D3E}"/>
              </a:ext>
            </a:extLst>
          </p:cNvPr>
          <p:cNvSpPr/>
          <p:nvPr/>
        </p:nvSpPr>
        <p:spPr>
          <a:xfrm>
            <a:off x="2257863" y="2926830"/>
            <a:ext cx="4628274" cy="1015664"/>
          </a:xfrm>
          <a:prstGeom prst="roundRect">
            <a:avLst>
              <a:gd name="adj" fmla="val 11459"/>
            </a:avLst>
          </a:prstGeom>
          <a:solidFill>
            <a:srgbClr val="E3DCED"/>
          </a:solidFill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indent="0">
              <a:buFont typeface="Arial"/>
              <a:buNone/>
            </a:pPr>
            <a:r>
              <a:rPr lang="es-ES_tradnl" sz="13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ACTIVIDADES PRIMARIAS: </a:t>
            </a:r>
            <a:endParaRPr lang="es-ES_tradnl" sz="13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4763" indent="0">
              <a:buFont typeface="Arial"/>
              <a:buNone/>
            </a:pPr>
            <a:r>
              <a:rPr lang="es-ES_tradnl" sz="130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Son los procesos que realizan la transformación física del producto, el traslado y entrega al cliente o comprador.</a:t>
            </a:r>
            <a:endParaRPr lang="es-ES_tradnl" sz="13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14" name="Acorde 5">
            <a:extLst>
              <a:ext uri="{FF2B5EF4-FFF2-40B4-BE49-F238E27FC236}">
                <a16:creationId xmlns:a16="http://schemas.microsoft.com/office/drawing/2014/main" id="{62F3227D-3F43-DC46-8FE2-02F47312D9FD}"/>
              </a:ext>
            </a:extLst>
          </p:cNvPr>
          <p:cNvSpPr/>
          <p:nvPr/>
        </p:nvSpPr>
        <p:spPr>
          <a:xfrm rot="12600000">
            <a:off x="1987071" y="3130235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88BA93-5DCF-784B-A5EA-69981B7A674C}"/>
              </a:ext>
            </a:extLst>
          </p:cNvPr>
          <p:cNvSpPr txBox="1"/>
          <p:nvPr/>
        </p:nvSpPr>
        <p:spPr>
          <a:xfrm>
            <a:off x="2189872" y="3116193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C6F618FB-5F78-CF4A-887F-16DCFD2A22C1}"/>
              </a:ext>
            </a:extLst>
          </p:cNvPr>
          <p:cNvSpPr/>
          <p:nvPr/>
        </p:nvSpPr>
        <p:spPr>
          <a:xfrm>
            <a:off x="2257862" y="4151331"/>
            <a:ext cx="4628273" cy="1015664"/>
          </a:xfrm>
          <a:prstGeom prst="roundRect">
            <a:avLst>
              <a:gd name="adj" fmla="val 11459"/>
            </a:avLst>
          </a:prstGeom>
          <a:solidFill>
            <a:srgbClr val="FFD7C1"/>
          </a:solidFill>
          <a:ln w="38100">
            <a:solidFill>
              <a:srgbClr val="FE7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80000" rIns="36000" rtlCol="0" anchor="t"/>
          <a:lstStyle/>
          <a:p>
            <a:pPr marL="4763" lvl="0"/>
            <a:r>
              <a:rPr lang="es-ES_tradnl" sz="1300" b="1" dirty="0">
                <a:solidFill>
                  <a:srgbClr val="FE7828"/>
                </a:solidFill>
                <a:latin typeface="Calibri" charset="0"/>
                <a:ea typeface="+mn-ea"/>
                <a:cs typeface="Calibri" charset="0"/>
                <a:sym typeface="Calibri"/>
              </a:rPr>
              <a:t>ACTIVIDADES DE APOYO:</a:t>
            </a:r>
            <a:endParaRPr lang="es-ES_tradnl" sz="1300" b="1" dirty="0">
              <a:solidFill>
                <a:srgbClr val="FE7828"/>
              </a:solidFill>
              <a:latin typeface="Calibri" charset="0"/>
              <a:ea typeface="+mn-ea"/>
              <a:cs typeface="Calibri" charset="0"/>
            </a:endParaRPr>
          </a:p>
          <a:p>
            <a:pPr marL="4763" lvl="0"/>
            <a:r>
              <a: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  <a:sym typeface="Calibri"/>
              </a:rPr>
              <a:t>Impulsan la eficiencia de las actividades primarias, pero no agregan valor.</a:t>
            </a:r>
            <a:endParaRPr lang="es-ES_tradnl" sz="1300" dirty="0">
              <a:solidFill>
                <a:schemeClr val="tx1"/>
              </a:solidFill>
              <a:latin typeface="Calibri" charset="0"/>
              <a:ea typeface="+mn-ea"/>
              <a:cs typeface="Calibri" charset="0"/>
            </a:endParaRPr>
          </a:p>
        </p:txBody>
      </p:sp>
      <p:sp>
        <p:nvSpPr>
          <p:cNvPr id="17" name="Acorde 5">
            <a:extLst>
              <a:ext uri="{FF2B5EF4-FFF2-40B4-BE49-F238E27FC236}">
                <a16:creationId xmlns:a16="http://schemas.microsoft.com/office/drawing/2014/main" id="{71789894-ED85-6B4F-83A1-108D90769C48}"/>
              </a:ext>
            </a:extLst>
          </p:cNvPr>
          <p:cNvSpPr/>
          <p:nvPr/>
        </p:nvSpPr>
        <p:spPr>
          <a:xfrm rot="12600000">
            <a:off x="1987071" y="4354736"/>
            <a:ext cx="673990" cy="654822"/>
          </a:xfrm>
          <a:prstGeom prst="chord">
            <a:avLst>
              <a:gd name="adj1" fmla="val 2700000"/>
              <a:gd name="adj2" fmla="val 15233344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2CB810-F946-2F47-889E-28BD6FC47F1A}"/>
              </a:ext>
            </a:extLst>
          </p:cNvPr>
          <p:cNvSpPr txBox="1"/>
          <p:nvPr/>
        </p:nvSpPr>
        <p:spPr>
          <a:xfrm>
            <a:off x="2189872" y="4340694"/>
            <a:ext cx="37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/>
        </p:nvSpPr>
        <p:spPr>
          <a:xfrm>
            <a:off x="503237" y="912813"/>
            <a:ext cx="26807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ACTIVIDADES PRIMARIAS</a:t>
            </a:r>
            <a:endParaRPr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F8169B3-8434-2549-9167-83D950C1E9DA}"/>
              </a:ext>
            </a:extLst>
          </p:cNvPr>
          <p:cNvSpPr/>
          <p:nvPr/>
        </p:nvSpPr>
        <p:spPr>
          <a:xfrm>
            <a:off x="503237" y="376232"/>
            <a:ext cx="424815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CADENA DE VALOR DE LAS EMPRESAS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FA6F857-338B-1F4D-AF7F-D8EF708B67ED}"/>
              </a:ext>
            </a:extLst>
          </p:cNvPr>
          <p:cNvGrpSpPr/>
          <p:nvPr/>
        </p:nvGrpSpPr>
        <p:grpSpPr>
          <a:xfrm>
            <a:off x="1150682" y="1557116"/>
            <a:ext cx="6842636" cy="2867725"/>
            <a:chOff x="1251961" y="1574953"/>
            <a:chExt cx="6842636" cy="2867725"/>
          </a:xfrm>
        </p:grpSpPr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C2D79F3C-A0FA-FE49-8488-3DDB8CA4B15B}"/>
                </a:ext>
              </a:extLst>
            </p:cNvPr>
            <p:cNvSpPr/>
            <p:nvPr/>
          </p:nvSpPr>
          <p:spPr>
            <a:xfrm>
              <a:off x="1978752" y="1574953"/>
              <a:ext cx="6115845" cy="850435"/>
            </a:xfrm>
            <a:prstGeom prst="roundRect">
              <a:avLst/>
            </a:prstGeom>
            <a:solidFill>
              <a:srgbClr val="FFD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 marL="134938" lvl="1" indent="-1349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EE4639"/>
                </a:buClr>
                <a:buSzPct val="100000"/>
                <a:buFont typeface="Arial" charset="0"/>
                <a:buChar char="•"/>
              </a:pP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Incluye la recepción, el almacenamiento y el control de inventario de las materias primas de una empresa. Esto también cubre todas las relaciones con los proveedores.</a:t>
              </a:r>
              <a:endPara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sp>
          <p:nvSpPr>
            <p:cNvPr id="17" name="Redondear rectángulo de esquina del mismo lado 16">
              <a:extLst>
                <a:ext uri="{FF2B5EF4-FFF2-40B4-BE49-F238E27FC236}">
                  <a16:creationId xmlns:a16="http://schemas.microsoft.com/office/drawing/2014/main" id="{9505FB01-6FD2-F345-A557-5A2BD9EE08E4}"/>
                </a:ext>
              </a:extLst>
            </p:cNvPr>
            <p:cNvSpPr/>
            <p:nvPr/>
          </p:nvSpPr>
          <p:spPr>
            <a:xfrm rot="16200000">
              <a:off x="1572333" y="1255697"/>
              <a:ext cx="850434" cy="1491173"/>
            </a:xfrm>
            <a:prstGeom prst="round2SameRect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79A2BD7-BD71-4F45-A558-B7D0EB797B2A}"/>
                </a:ext>
              </a:extLst>
            </p:cNvPr>
            <p:cNvSpPr txBox="1"/>
            <p:nvPr/>
          </p:nvSpPr>
          <p:spPr>
            <a:xfrm>
              <a:off x="1251961" y="1826781"/>
              <a:ext cx="1491173" cy="3600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indent="0"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ts val="2200"/>
                <a:buFont typeface="Arial"/>
                <a:buNone/>
              </a:pPr>
              <a:r>
                <a:rPr lang="es-ES_tradnl" sz="1300" b="1" dirty="0">
                  <a:solidFill>
                    <a:schemeClr val="bg1"/>
                  </a:solidFill>
                  <a:latin typeface="Calibri"/>
                  <a:cs typeface="Calibri"/>
                  <a:sym typeface="Calibri"/>
                </a:rPr>
                <a:t>Logística </a:t>
              </a:r>
              <a:br>
                <a:rPr lang="es-ES_tradnl" sz="1300" b="1" dirty="0">
                  <a:solidFill>
                    <a:schemeClr val="bg1"/>
                  </a:solidFill>
                  <a:latin typeface="Calibri"/>
                  <a:cs typeface="Calibri"/>
                  <a:sym typeface="Calibri"/>
                </a:rPr>
              </a:br>
              <a:r>
                <a:rPr lang="es-ES_tradnl" sz="1300" b="1" dirty="0">
                  <a:solidFill>
                    <a:schemeClr val="bg1"/>
                  </a:solidFill>
                  <a:latin typeface="Calibri"/>
                  <a:cs typeface="Calibri"/>
                  <a:sym typeface="Calibri"/>
                </a:rPr>
                <a:t>de entrada</a:t>
              </a:r>
              <a:endParaRPr lang="es-ES_tradnl" sz="1300" b="1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F9445DFB-A7D3-B44F-9F19-618E722E1A1E}"/>
                </a:ext>
              </a:extLst>
            </p:cNvPr>
            <p:cNvSpPr/>
            <p:nvPr/>
          </p:nvSpPr>
          <p:spPr>
            <a:xfrm>
              <a:off x="1978752" y="2571799"/>
              <a:ext cx="6115845" cy="850435"/>
            </a:xfrm>
            <a:prstGeom prst="roundRect">
              <a:avLst/>
            </a:prstGeom>
            <a:solidFill>
              <a:srgbClr val="D1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 marL="134938" lvl="1" indent="-1349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B1C2"/>
                </a:buClr>
                <a:buSzPct val="100000"/>
                <a:buFont typeface="Arial" charset="0"/>
                <a:buChar char="•"/>
              </a:pP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Incluyen procedimientos para convertir materias primas en un producto </a:t>
              </a:r>
              <a:b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</a:b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o servicio determinado. Esto incluye cambiar todas las entradas para prepararlas como salidas.</a:t>
              </a:r>
              <a:endPara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sp>
          <p:nvSpPr>
            <p:cNvPr id="23" name="Redondear rectángulo de esquina del mismo lado 22">
              <a:extLst>
                <a:ext uri="{FF2B5EF4-FFF2-40B4-BE49-F238E27FC236}">
                  <a16:creationId xmlns:a16="http://schemas.microsoft.com/office/drawing/2014/main" id="{E5FF40C4-812F-EF45-AD3E-F10723E2BA79}"/>
                </a:ext>
              </a:extLst>
            </p:cNvPr>
            <p:cNvSpPr/>
            <p:nvPr/>
          </p:nvSpPr>
          <p:spPr>
            <a:xfrm rot="16200000">
              <a:off x="1572333" y="2252543"/>
              <a:ext cx="850434" cy="1491173"/>
            </a:xfrm>
            <a:prstGeom prst="round2SameRect">
              <a:avLst/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8734EBA-8477-DD4B-814A-D5E048348D43}"/>
                </a:ext>
              </a:extLst>
            </p:cNvPr>
            <p:cNvSpPr txBox="1"/>
            <p:nvPr/>
          </p:nvSpPr>
          <p:spPr>
            <a:xfrm>
              <a:off x="1251961" y="2897190"/>
              <a:ext cx="1491173" cy="20005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Operaciones</a:t>
              </a:r>
              <a:endParaRPr lang="es-ES_tradnl" sz="1300" dirty="0"/>
            </a:p>
          </p:txBody>
        </p:sp>
        <p:sp>
          <p:nvSpPr>
            <p:cNvPr id="25" name="Rectángulo redondeado 24">
              <a:extLst>
                <a:ext uri="{FF2B5EF4-FFF2-40B4-BE49-F238E27FC236}">
                  <a16:creationId xmlns:a16="http://schemas.microsoft.com/office/drawing/2014/main" id="{976BE344-B1C8-8343-BB6A-009361837B01}"/>
                </a:ext>
              </a:extLst>
            </p:cNvPr>
            <p:cNvSpPr/>
            <p:nvPr/>
          </p:nvSpPr>
          <p:spPr>
            <a:xfrm>
              <a:off x="1978752" y="3591130"/>
              <a:ext cx="6115845" cy="850435"/>
            </a:xfrm>
            <a:prstGeom prst="roundRect">
              <a:avLst/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 marL="134938" lvl="1" indent="-1349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92C14E"/>
                </a:buClr>
                <a:buSzPct val="100000"/>
                <a:buFont typeface="Arial" charset="0"/>
                <a:buChar char="•"/>
              </a:pPr>
              <a:r>
                <a:rPr lang="es-ES_tradnl" sz="1300" dirty="0">
                  <a:solidFill>
                    <a:schemeClr val="tx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Todas las actividades para distribuir un producto final hasta el consumidor. Esto incluye la entrega del producto, además de los sistemas de almacenamiento y distribución, y puede ser externo o interno. </a:t>
              </a:r>
              <a:endParaRPr lang="es-ES_tradnl" sz="1300" dirty="0">
                <a:solidFill>
                  <a:schemeClr val="tx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sp>
          <p:nvSpPr>
            <p:cNvPr id="26" name="Redondear rectángulo de esquina del mismo lado 25">
              <a:extLst>
                <a:ext uri="{FF2B5EF4-FFF2-40B4-BE49-F238E27FC236}">
                  <a16:creationId xmlns:a16="http://schemas.microsoft.com/office/drawing/2014/main" id="{8025CC94-0EAD-A345-A52B-9E12193C290A}"/>
                </a:ext>
              </a:extLst>
            </p:cNvPr>
            <p:cNvSpPr/>
            <p:nvPr/>
          </p:nvSpPr>
          <p:spPr>
            <a:xfrm rot="16200000">
              <a:off x="1572333" y="3271874"/>
              <a:ext cx="850434" cy="1491173"/>
            </a:xfrm>
            <a:prstGeom prst="round2SameRect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1BCFA86-C201-CB43-ABBA-1600F3386A6F}"/>
                </a:ext>
              </a:extLst>
            </p:cNvPr>
            <p:cNvSpPr txBox="1"/>
            <p:nvPr/>
          </p:nvSpPr>
          <p:spPr>
            <a:xfrm>
              <a:off x="1251961" y="3841957"/>
              <a:ext cx="1491173" cy="4001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3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Logística </a:t>
              </a:r>
              <a:br>
                <a:rPr lang="es-ES_tradnl" sz="13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_tradnl" sz="13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salida</a:t>
              </a:r>
              <a:endParaRPr lang="es-ES_tradnl" sz="13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2474</Words>
  <Application>Microsoft Office PowerPoint</Application>
  <PresentationFormat>Presentación en pantalla (16:10)</PresentationFormat>
  <Paragraphs>395</Paragraphs>
  <Slides>36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Calibri</vt:lpstr>
      <vt:lpstr>Georgia</vt:lpstr>
      <vt:lpstr>Graphik Bold</vt:lpstr>
      <vt:lpstr>Graphik Regular</vt:lpstr>
      <vt:lpstr>Graphik-Medium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Rosa Maria Muñoz Mendo</cp:lastModifiedBy>
  <cp:revision>82</cp:revision>
  <dcterms:created xsi:type="dcterms:W3CDTF">2016-10-06T14:52:02Z</dcterms:created>
  <dcterms:modified xsi:type="dcterms:W3CDTF">2024-08-09T15:26:56Z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